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30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309" r:id="rId28"/>
    <p:sldId id="310" r:id="rId29"/>
    <p:sldId id="292" r:id="rId30"/>
    <p:sldId id="293" r:id="rId31"/>
    <p:sldId id="298" r:id="rId32"/>
    <p:sldId id="312" r:id="rId33"/>
    <p:sldId id="296" r:id="rId34"/>
    <p:sldId id="297" r:id="rId35"/>
    <p:sldId id="289" r:id="rId36"/>
    <p:sldId id="313" r:id="rId37"/>
    <p:sldId id="314" r:id="rId38"/>
    <p:sldId id="305" r:id="rId39"/>
    <p:sldId id="306" r:id="rId40"/>
    <p:sldId id="316" r:id="rId41"/>
    <p:sldId id="315" r:id="rId42"/>
    <p:sldId id="307" r:id="rId43"/>
    <p:sldId id="317" r:id="rId44"/>
    <p:sldId id="318" r:id="rId45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nva Sans Bold" panose="020B0604020202020204" charset="0"/>
      <p:regular r:id="rId51"/>
    </p:embeddedFont>
    <p:embeddedFont>
      <p:font typeface="Dosis Extra Bold" panose="020B0604020202020204" charset="0"/>
      <p:regular r:id="rId52"/>
    </p:embeddedFont>
    <p:embeddedFont>
      <p:font typeface="Dosis Ultra-Bold" panose="020B0604020202020204" charset="0"/>
      <p:regular r:id="rId53"/>
    </p:embeddedFont>
    <p:embeddedFont>
      <p:font typeface="Hind Guntur Bold" panose="020B0604020202020204" charset="0"/>
      <p:regular r:id="rId54"/>
    </p:embeddedFont>
    <p:embeddedFont>
      <p:font typeface="Maven Pro" panose="020B0604020202020204" charset="0"/>
      <p:regular r:id="rId55"/>
    </p:embeddedFont>
    <p:embeddedFont>
      <p:font typeface="Maven Pro Regular" panose="020B0604020202020204" charset="0"/>
      <p:regular r:id="rId56"/>
    </p:embeddedFont>
    <p:embeddedFont>
      <p:font typeface="Maven Pro Regular Bold" panose="020B0604020202020204" charset="0"/>
      <p:regular r:id="rId57"/>
    </p:embeddedFont>
    <p:embeddedFont>
      <p:font typeface="Montserrat Light Bold" panose="020B0604020202020204" charset="0"/>
      <p:regular r:id="rId58"/>
    </p:embeddedFont>
    <p:embeddedFont>
      <p:font typeface="Open Sans 1" panose="020B0604020202020204" charset="0"/>
      <p:regular r:id="rId59"/>
    </p:embeddedFont>
    <p:embeddedFont>
      <p:font typeface="Open Sans 1 Bold" panose="020B0604020202020204" charset="0"/>
      <p:regular r:id="rId60"/>
    </p:embeddedFont>
    <p:embeddedFont>
      <p:font typeface="Open Sans 1 Bold Italics" panose="020B0604020202020204" charset="0"/>
      <p:regular r:id="rId61"/>
    </p:embeddedFont>
    <p:embeddedFont>
      <p:font typeface="Open Sans Extra Bold" panose="020B0604020202020204" charset="0"/>
      <p:regular r:id="rId62"/>
    </p:embeddedFont>
    <p:embeddedFont>
      <p:font typeface="Poppins" panose="00000500000000000000" pitchFamily="2" charset="0"/>
      <p:regular r:id="rId63"/>
      <p:bold r:id="rId64"/>
      <p:italic r:id="rId65"/>
      <p:boldItalic r:id="rId66"/>
    </p:embeddedFont>
    <p:embeddedFont>
      <p:font typeface="Public Sans 1 Bold" panose="020B0604020202020204" charset="0"/>
      <p:regular r:id="rId67"/>
    </p:embeddedFont>
    <p:embeddedFont>
      <p:font typeface="Roboto" panose="02000000000000000000" pitchFamily="2" charset="0"/>
      <p:regular r:id="rId68"/>
      <p:bold r:id="rId69"/>
      <p:italic r:id="rId70"/>
      <p:boldItalic r:id="rId71"/>
    </p:embeddedFont>
    <p:embeddedFont>
      <p:font typeface="Roboto Bold" panose="02000000000000000000" charset="0"/>
      <p:bold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48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841E1-7CBF-4D17-9E0C-8A9DAE0E4751}" type="datetimeFigureOut">
              <a:rPr lang="fr-FR" smtClean="0"/>
              <a:pPr/>
              <a:t>06/09/2023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8DD9F-56AC-4C5D-85D8-63B2592CBF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59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3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MDR2A34KJKY&amp;t=6s" TargetMode="Externa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4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10" Type="http://schemas.openxmlformats.org/officeDocument/2006/relationships/image" Target="../media/image65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12" Type="http://schemas.openxmlformats.org/officeDocument/2006/relationships/hyperlink" Target="https://www.sainte-marie-barbezieux.fr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7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svg"/><Relationship Id="rId7" Type="http://schemas.openxmlformats.org/officeDocument/2006/relationships/image" Target="../media/image87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37.png"/><Relationship Id="rId9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4.svg"/><Relationship Id="rId7" Type="http://schemas.openxmlformats.org/officeDocument/2006/relationships/image" Target="../media/image87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37.png"/><Relationship Id="rId9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0.svg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30.svg"/><Relationship Id="rId7" Type="http://schemas.openxmlformats.org/officeDocument/2006/relationships/image" Target="../media/image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98.jpeg"/><Relationship Id="rId4" Type="http://schemas.openxmlformats.org/officeDocument/2006/relationships/image" Target="../media/image9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30.svg"/><Relationship Id="rId7" Type="http://schemas.openxmlformats.org/officeDocument/2006/relationships/image" Target="../media/image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30.svg"/><Relationship Id="rId7" Type="http://schemas.openxmlformats.org/officeDocument/2006/relationships/image" Target="../media/image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0.svg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cpW5SSiDqy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887724"/>
            <a:ext cx="3981317" cy="398131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20463" y="-1454126"/>
            <a:ext cx="8332508" cy="833250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653045" y="-633476"/>
            <a:ext cx="7031399" cy="703137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53637" y="767726"/>
            <a:ext cx="1116623" cy="111662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2946" y="587744"/>
            <a:ext cx="7932780" cy="1576221"/>
            <a:chOff x="0" y="0"/>
            <a:chExt cx="2089292" cy="2366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89292" cy="236602"/>
            </a:xfrm>
            <a:custGeom>
              <a:avLst/>
              <a:gdLst/>
              <a:ahLst/>
              <a:cxnLst/>
              <a:rect l="l" t="t" r="r" b="b"/>
              <a:pathLst>
                <a:path w="2089292" h="236602">
                  <a:moveTo>
                    <a:pt x="49773" y="0"/>
                  </a:moveTo>
                  <a:lnTo>
                    <a:pt x="2039519" y="0"/>
                  </a:lnTo>
                  <a:cubicBezTo>
                    <a:pt x="2052719" y="0"/>
                    <a:pt x="2065380" y="5244"/>
                    <a:pt x="2074714" y="14578"/>
                  </a:cubicBezTo>
                  <a:cubicBezTo>
                    <a:pt x="2084048" y="23912"/>
                    <a:pt x="2089292" y="36572"/>
                    <a:pt x="2089292" y="49773"/>
                  </a:cubicBezTo>
                  <a:lnTo>
                    <a:pt x="2089292" y="186829"/>
                  </a:lnTo>
                  <a:cubicBezTo>
                    <a:pt x="2089292" y="200029"/>
                    <a:pt x="2084048" y="212689"/>
                    <a:pt x="2074714" y="222024"/>
                  </a:cubicBezTo>
                  <a:cubicBezTo>
                    <a:pt x="2065380" y="231358"/>
                    <a:pt x="2052719" y="236602"/>
                    <a:pt x="2039519" y="236602"/>
                  </a:cubicBezTo>
                  <a:lnTo>
                    <a:pt x="49773" y="236602"/>
                  </a:lnTo>
                  <a:cubicBezTo>
                    <a:pt x="36572" y="236602"/>
                    <a:pt x="23912" y="231358"/>
                    <a:pt x="14578" y="222024"/>
                  </a:cubicBezTo>
                  <a:cubicBezTo>
                    <a:pt x="5244" y="212689"/>
                    <a:pt x="0" y="200029"/>
                    <a:pt x="0" y="186829"/>
                  </a:cubicBezTo>
                  <a:lnTo>
                    <a:pt x="0" y="49773"/>
                  </a:lnTo>
                  <a:cubicBezTo>
                    <a:pt x="0" y="36572"/>
                    <a:pt x="5244" y="23912"/>
                    <a:pt x="14578" y="14578"/>
                  </a:cubicBezTo>
                  <a:cubicBezTo>
                    <a:pt x="23912" y="5244"/>
                    <a:pt x="36572" y="0"/>
                    <a:pt x="49773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6" name="AutoShape 16"/>
          <p:cNvSpPr/>
          <p:nvPr/>
        </p:nvSpPr>
        <p:spPr>
          <a:xfrm>
            <a:off x="8099016" y="6378845"/>
            <a:ext cx="775543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dirty="0"/>
          </a:p>
        </p:txBody>
      </p:sp>
      <p:sp>
        <p:nvSpPr>
          <p:cNvPr id="17" name="Freeform 17"/>
          <p:cNvSpPr/>
          <p:nvPr/>
        </p:nvSpPr>
        <p:spPr>
          <a:xfrm>
            <a:off x="5541695" y="7975125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0" y="0"/>
                </a:moveTo>
                <a:lnTo>
                  <a:pt x="4471837" y="0"/>
                </a:lnTo>
                <a:lnTo>
                  <a:pt x="4471837" y="1950839"/>
                </a:lnTo>
                <a:lnTo>
                  <a:pt x="0" y="19508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8" name="TextBox 18"/>
          <p:cNvSpPr txBox="1"/>
          <p:nvPr/>
        </p:nvSpPr>
        <p:spPr>
          <a:xfrm>
            <a:off x="7228006" y="3044134"/>
            <a:ext cx="9497458" cy="188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3"/>
              </a:lnSpc>
            </a:pPr>
            <a:r>
              <a:rPr lang="en-US" sz="11138" dirty="0">
                <a:solidFill>
                  <a:srgbClr val="FFFFFF"/>
                </a:solidFill>
                <a:latin typeface="Hind Guntur Bold"/>
              </a:rPr>
              <a:t>ASSEMBLÉE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16052081" y="2268740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4471838" y="0"/>
                </a:moveTo>
                <a:lnTo>
                  <a:pt x="0" y="0"/>
                </a:lnTo>
                <a:lnTo>
                  <a:pt x="0" y="1950839"/>
                </a:lnTo>
                <a:lnTo>
                  <a:pt x="4471838" y="1950839"/>
                </a:lnTo>
                <a:lnTo>
                  <a:pt x="4471838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0" name="Freeform 20"/>
          <p:cNvSpPr/>
          <p:nvPr/>
        </p:nvSpPr>
        <p:spPr>
          <a:xfrm>
            <a:off x="7170260" y="-1454126"/>
            <a:ext cx="3257950" cy="3257950"/>
          </a:xfrm>
          <a:custGeom>
            <a:avLst/>
            <a:gdLst/>
            <a:ahLst/>
            <a:cxnLst/>
            <a:rect l="l" t="t" r="r" b="b"/>
            <a:pathLst>
              <a:path w="3257950" h="3257950">
                <a:moveTo>
                  <a:pt x="0" y="0"/>
                </a:moveTo>
                <a:lnTo>
                  <a:pt x="3257950" y="0"/>
                </a:lnTo>
                <a:lnTo>
                  <a:pt x="3257950" y="3257950"/>
                </a:lnTo>
                <a:lnTo>
                  <a:pt x="0" y="325795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1" name="Freeform 21"/>
          <p:cNvSpPr/>
          <p:nvPr/>
        </p:nvSpPr>
        <p:spPr>
          <a:xfrm>
            <a:off x="11105932" y="2538530"/>
            <a:ext cx="1741606" cy="600854"/>
          </a:xfrm>
          <a:custGeom>
            <a:avLst/>
            <a:gdLst/>
            <a:ahLst/>
            <a:cxnLst/>
            <a:rect l="l" t="t" r="r" b="b"/>
            <a:pathLst>
              <a:path w="1741606" h="600854">
                <a:moveTo>
                  <a:pt x="0" y="0"/>
                </a:moveTo>
                <a:lnTo>
                  <a:pt x="1741607" y="0"/>
                </a:lnTo>
                <a:lnTo>
                  <a:pt x="1741607" y="600854"/>
                </a:lnTo>
                <a:lnTo>
                  <a:pt x="0" y="6008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2" name="TextBox 22"/>
          <p:cNvSpPr txBox="1"/>
          <p:nvPr/>
        </p:nvSpPr>
        <p:spPr>
          <a:xfrm>
            <a:off x="7839501" y="4324354"/>
            <a:ext cx="8274468" cy="196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02"/>
              </a:lnSpc>
            </a:pPr>
            <a:r>
              <a:rPr lang="en-US" sz="11358" spc="579" dirty="0">
                <a:solidFill>
                  <a:srgbClr val="FFFFFF"/>
                </a:solidFill>
                <a:latin typeface="Maven Pro Regular"/>
              </a:rPr>
              <a:t>GÉNÉRALE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82946" y="682001"/>
            <a:ext cx="6268953" cy="59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 Regular"/>
              </a:rPr>
              <a:t>Nom de </a:t>
            </a:r>
            <a:r>
              <a:rPr lang="fr-FR" sz="3668" dirty="0">
                <a:solidFill>
                  <a:srgbClr val="FFFFFF"/>
                </a:solidFill>
                <a:latin typeface="Maven Pro Regular"/>
              </a:rPr>
              <a:t>l’établissement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777613" y="6350270"/>
            <a:ext cx="7764964" cy="239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</a:pPr>
            <a:r>
              <a:rPr lang="en-US" sz="4901" dirty="0">
                <a:solidFill>
                  <a:srgbClr val="FFFFFF"/>
                </a:solidFill>
                <a:latin typeface="Maven Pro Regular"/>
              </a:rPr>
              <a:t>Association de parents </a:t>
            </a:r>
            <a:r>
              <a:rPr lang="en-US" sz="4901" dirty="0" err="1">
                <a:solidFill>
                  <a:srgbClr val="FFFFFF"/>
                </a:solidFill>
                <a:latin typeface="Maven Pro Regular"/>
              </a:rPr>
              <a:t>d'éléves</a:t>
            </a:r>
            <a:r>
              <a:rPr lang="en-US" sz="4901">
                <a:solidFill>
                  <a:srgbClr val="FFFFFF"/>
                </a:solidFill>
                <a:latin typeface="Maven Pro Regular"/>
              </a:rPr>
              <a:t> de l'enseignement libre</a:t>
            </a: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620FBE1B-19DD-6FCC-FE14-C5A0BCFF6AA3}"/>
              </a:ext>
            </a:extLst>
          </p:cNvPr>
          <p:cNvSpPr txBox="1"/>
          <p:nvPr/>
        </p:nvSpPr>
        <p:spPr>
          <a:xfrm>
            <a:off x="8842258" y="9335475"/>
            <a:ext cx="6268953" cy="59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 Regular"/>
              </a:rPr>
              <a:t>Date de </a:t>
            </a:r>
            <a:r>
              <a:rPr lang="en-US" sz="3668" dirty="0" err="1">
                <a:solidFill>
                  <a:srgbClr val="FFFFFF"/>
                </a:solidFill>
                <a:latin typeface="Maven Pro Regular"/>
              </a:rPr>
              <a:t>l’AG</a:t>
            </a:r>
            <a:r>
              <a:rPr lang="en-US" sz="3668" dirty="0">
                <a:solidFill>
                  <a:srgbClr val="FFFFFF"/>
                </a:solidFill>
                <a:latin typeface="Maven Pro Regular"/>
              </a:rPr>
              <a:t> 2023</a:t>
            </a:r>
            <a:endParaRPr lang="fr-FR" sz="3668" dirty="0">
              <a:solidFill>
                <a:srgbClr val="FFFFFF"/>
              </a:solidFill>
              <a:latin typeface="Maven Pro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1334" y="764647"/>
            <a:ext cx="14125331" cy="8757705"/>
          </a:xfrm>
          <a:custGeom>
            <a:avLst/>
            <a:gdLst/>
            <a:ahLst/>
            <a:cxnLst/>
            <a:rect l="l" t="t" r="r" b="b"/>
            <a:pathLst>
              <a:path w="14125331" h="8757705">
                <a:moveTo>
                  <a:pt x="0" y="0"/>
                </a:moveTo>
                <a:lnTo>
                  <a:pt x="14125332" y="0"/>
                </a:lnTo>
                <a:lnTo>
                  <a:pt x="14125332" y="8757706"/>
                </a:lnTo>
                <a:lnTo>
                  <a:pt x="0" y="875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3620443" y="1507087"/>
            <a:ext cx="11047114" cy="6948884"/>
            <a:chOff x="0" y="0"/>
            <a:chExt cx="14729486" cy="9265179"/>
          </a:xfrm>
        </p:grpSpPr>
        <p:sp>
          <p:nvSpPr>
            <p:cNvPr id="4" name="TextBox 4"/>
            <p:cNvSpPr txBox="1"/>
            <p:nvPr/>
          </p:nvSpPr>
          <p:spPr>
            <a:xfrm>
              <a:off x="0" y="1532240"/>
              <a:ext cx="14729486" cy="6476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59"/>
                </a:lnSpc>
              </a:pPr>
              <a:endParaRPr/>
            </a:p>
            <a:p>
              <a:pPr algn="ctr">
                <a:lnSpc>
                  <a:spcPts val="2199"/>
                </a:lnSpc>
              </a:pPr>
              <a:endParaRPr/>
            </a:p>
            <a:p>
              <a:pPr algn="ctr">
                <a:lnSpc>
                  <a:spcPts val="8359"/>
                </a:lnSpc>
              </a:pPr>
              <a:r>
                <a:rPr lang="en-US" sz="7599">
                  <a:solidFill>
                    <a:srgbClr val="0C0D0E"/>
                  </a:solidFill>
                  <a:latin typeface="Dosis Extra Bold"/>
                </a:rPr>
                <a:t>LES SERVICES OFFERTS</a:t>
              </a:r>
            </a:p>
            <a:p>
              <a:pPr algn="ctr">
                <a:lnSpc>
                  <a:spcPts val="1099"/>
                </a:lnSpc>
              </a:pPr>
              <a:endParaRPr lang="en-US" sz="7599">
                <a:solidFill>
                  <a:srgbClr val="0C0D0E"/>
                </a:solidFill>
                <a:latin typeface="Dosis Extra Bold"/>
              </a:endParaRPr>
            </a:p>
            <a:p>
              <a:pPr algn="ctr">
                <a:lnSpc>
                  <a:spcPts val="8359"/>
                </a:lnSpc>
              </a:pPr>
              <a:r>
                <a:rPr lang="en-US" sz="7599">
                  <a:solidFill>
                    <a:srgbClr val="0C0D0E"/>
                  </a:solidFill>
                  <a:latin typeface="Dosis Extra Bold"/>
                </a:rPr>
                <a:t> aux parents par l’Apel</a:t>
              </a:r>
            </a:p>
            <a:p>
              <a:pPr algn="ctr">
                <a:lnSpc>
                  <a:spcPts val="15958"/>
                </a:lnSpc>
              </a:pPr>
              <a:endParaRPr lang="en-US" sz="7599">
                <a:solidFill>
                  <a:srgbClr val="0C0D0E"/>
                </a:solidFill>
                <a:latin typeface="Dosis Extra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449018"/>
              <a:ext cx="14729486" cy="81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4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0513"/>
              <a:ext cx="14729486" cy="1106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8662506">
            <a:off x="12751804" y="5053576"/>
            <a:ext cx="5890924" cy="674779"/>
          </a:xfrm>
          <a:custGeom>
            <a:avLst/>
            <a:gdLst/>
            <a:ahLst/>
            <a:cxnLst/>
            <a:rect l="l" t="t" r="r" b="b"/>
            <a:pathLst>
              <a:path w="5890924" h="674779">
                <a:moveTo>
                  <a:pt x="0" y="0"/>
                </a:moveTo>
                <a:lnTo>
                  <a:pt x="5890925" y="0"/>
                </a:lnTo>
                <a:lnTo>
                  <a:pt x="5890925" y="674778"/>
                </a:lnTo>
                <a:lnTo>
                  <a:pt x="0" y="67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2364169" y="5813980"/>
            <a:ext cx="3219160" cy="3219160"/>
          </a:xfrm>
          <a:custGeom>
            <a:avLst/>
            <a:gdLst/>
            <a:ahLst/>
            <a:cxnLst/>
            <a:rect l="l" t="t" r="r" b="b"/>
            <a:pathLst>
              <a:path w="3219160" h="3219160">
                <a:moveTo>
                  <a:pt x="0" y="0"/>
                </a:moveTo>
                <a:lnTo>
                  <a:pt x="3219160" y="0"/>
                </a:lnTo>
                <a:lnTo>
                  <a:pt x="3219160" y="3219160"/>
                </a:lnTo>
                <a:lnTo>
                  <a:pt x="0" y="32191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427" y="9258300"/>
            <a:ext cx="5620957" cy="1243637"/>
          </a:xfrm>
          <a:custGeom>
            <a:avLst/>
            <a:gdLst/>
            <a:ahLst/>
            <a:cxnLst/>
            <a:rect l="l" t="t" r="r" b="b"/>
            <a:pathLst>
              <a:path w="5620957" h="1243637">
                <a:moveTo>
                  <a:pt x="0" y="0"/>
                </a:moveTo>
                <a:lnTo>
                  <a:pt x="5620957" y="0"/>
                </a:lnTo>
                <a:lnTo>
                  <a:pt x="5620957" y="1243637"/>
                </a:lnTo>
                <a:lnTo>
                  <a:pt x="0" y="124363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309097" y="1791295"/>
            <a:ext cx="6015617" cy="8130523"/>
            <a:chOff x="0" y="0"/>
            <a:chExt cx="1584360" cy="2141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84360" cy="2141372"/>
            </a:xfrm>
            <a:custGeom>
              <a:avLst/>
              <a:gdLst/>
              <a:ahLst/>
              <a:cxnLst/>
              <a:rect l="l" t="t" r="r" b="b"/>
              <a:pathLst>
                <a:path w="1584360" h="2141372">
                  <a:moveTo>
                    <a:pt x="65635" y="0"/>
                  </a:moveTo>
                  <a:lnTo>
                    <a:pt x="1518724" y="0"/>
                  </a:lnTo>
                  <a:cubicBezTo>
                    <a:pt x="1536132" y="0"/>
                    <a:pt x="1552827" y="6915"/>
                    <a:pt x="1565136" y="19224"/>
                  </a:cubicBezTo>
                  <a:cubicBezTo>
                    <a:pt x="1577445" y="31533"/>
                    <a:pt x="1584360" y="48228"/>
                    <a:pt x="1584360" y="65635"/>
                  </a:cubicBezTo>
                  <a:lnTo>
                    <a:pt x="1584360" y="2075737"/>
                  </a:lnTo>
                  <a:cubicBezTo>
                    <a:pt x="1584360" y="2093144"/>
                    <a:pt x="1577445" y="2109839"/>
                    <a:pt x="1565136" y="2122148"/>
                  </a:cubicBezTo>
                  <a:cubicBezTo>
                    <a:pt x="1552827" y="2134457"/>
                    <a:pt x="1536132" y="2141372"/>
                    <a:pt x="1518724" y="2141372"/>
                  </a:cubicBezTo>
                  <a:lnTo>
                    <a:pt x="65635" y="2141372"/>
                  </a:lnTo>
                  <a:cubicBezTo>
                    <a:pt x="48228" y="2141372"/>
                    <a:pt x="31533" y="2134457"/>
                    <a:pt x="19224" y="2122148"/>
                  </a:cubicBezTo>
                  <a:cubicBezTo>
                    <a:pt x="6915" y="2109839"/>
                    <a:pt x="0" y="2093144"/>
                    <a:pt x="0" y="2075737"/>
                  </a:cubicBezTo>
                  <a:lnTo>
                    <a:pt x="0" y="65635"/>
                  </a:lnTo>
                  <a:cubicBezTo>
                    <a:pt x="0" y="48228"/>
                    <a:pt x="6915" y="31533"/>
                    <a:pt x="19224" y="19224"/>
                  </a:cubicBezTo>
                  <a:cubicBezTo>
                    <a:pt x="31533" y="6915"/>
                    <a:pt x="48228" y="0"/>
                    <a:pt x="6563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9040" y="2112943"/>
            <a:ext cx="5278598" cy="7348261"/>
            <a:chOff x="0" y="0"/>
            <a:chExt cx="7038130" cy="979768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 cstate="print"/>
            <a:srcRect t="1150" b="1150"/>
            <a:stretch>
              <a:fillRect/>
            </a:stretch>
          </p:blipFill>
          <p:spPr>
            <a:xfrm>
              <a:off x="0" y="0"/>
              <a:ext cx="7038130" cy="9797681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10691991" y="9258300"/>
            <a:ext cx="5620957" cy="1243637"/>
          </a:xfrm>
          <a:custGeom>
            <a:avLst/>
            <a:gdLst/>
            <a:ahLst/>
            <a:cxnLst/>
            <a:rect l="l" t="t" r="r" b="b"/>
            <a:pathLst>
              <a:path w="5620957" h="1243637">
                <a:moveTo>
                  <a:pt x="0" y="0"/>
                </a:moveTo>
                <a:lnTo>
                  <a:pt x="5620957" y="0"/>
                </a:lnTo>
                <a:lnTo>
                  <a:pt x="5620957" y="1243637"/>
                </a:lnTo>
                <a:lnTo>
                  <a:pt x="0" y="124363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" name="Group 9"/>
          <p:cNvGrpSpPr/>
          <p:nvPr/>
        </p:nvGrpSpPr>
        <p:grpSpPr>
          <a:xfrm>
            <a:off x="10494661" y="1791295"/>
            <a:ext cx="6015617" cy="8130523"/>
            <a:chOff x="0" y="0"/>
            <a:chExt cx="1584360" cy="21413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4360" cy="2141372"/>
            </a:xfrm>
            <a:custGeom>
              <a:avLst/>
              <a:gdLst/>
              <a:ahLst/>
              <a:cxnLst/>
              <a:rect l="l" t="t" r="r" b="b"/>
              <a:pathLst>
                <a:path w="1584360" h="2141372">
                  <a:moveTo>
                    <a:pt x="65635" y="0"/>
                  </a:moveTo>
                  <a:lnTo>
                    <a:pt x="1518724" y="0"/>
                  </a:lnTo>
                  <a:cubicBezTo>
                    <a:pt x="1536132" y="0"/>
                    <a:pt x="1552827" y="6915"/>
                    <a:pt x="1565136" y="19224"/>
                  </a:cubicBezTo>
                  <a:cubicBezTo>
                    <a:pt x="1577445" y="31533"/>
                    <a:pt x="1584360" y="48228"/>
                    <a:pt x="1584360" y="65635"/>
                  </a:cubicBezTo>
                  <a:lnTo>
                    <a:pt x="1584360" y="2075737"/>
                  </a:lnTo>
                  <a:cubicBezTo>
                    <a:pt x="1584360" y="2093144"/>
                    <a:pt x="1577445" y="2109839"/>
                    <a:pt x="1565136" y="2122148"/>
                  </a:cubicBezTo>
                  <a:cubicBezTo>
                    <a:pt x="1552827" y="2134457"/>
                    <a:pt x="1536132" y="2141372"/>
                    <a:pt x="1518724" y="2141372"/>
                  </a:cubicBezTo>
                  <a:lnTo>
                    <a:pt x="65635" y="2141372"/>
                  </a:lnTo>
                  <a:cubicBezTo>
                    <a:pt x="48228" y="2141372"/>
                    <a:pt x="31533" y="2134457"/>
                    <a:pt x="19224" y="2122148"/>
                  </a:cubicBezTo>
                  <a:cubicBezTo>
                    <a:pt x="6915" y="2109839"/>
                    <a:pt x="0" y="2093144"/>
                    <a:pt x="0" y="2075737"/>
                  </a:cubicBezTo>
                  <a:lnTo>
                    <a:pt x="0" y="65635"/>
                  </a:lnTo>
                  <a:cubicBezTo>
                    <a:pt x="0" y="48228"/>
                    <a:pt x="6915" y="31533"/>
                    <a:pt x="19224" y="19224"/>
                  </a:cubicBezTo>
                  <a:cubicBezTo>
                    <a:pt x="31533" y="6915"/>
                    <a:pt x="48228" y="0"/>
                    <a:pt x="6563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24604" y="2112943"/>
            <a:ext cx="5278598" cy="7348261"/>
            <a:chOff x="0" y="0"/>
            <a:chExt cx="7038130" cy="979768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/>
            <a:srcRect t="1276" b="1276"/>
            <a:stretch>
              <a:fillRect/>
            </a:stretch>
          </p:blipFill>
          <p:spPr>
            <a:xfrm>
              <a:off x="0" y="0"/>
              <a:ext cx="7038130" cy="979768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506427" y="690935"/>
            <a:ext cx="15669806" cy="70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1"/>
              </a:lnSpc>
              <a:spcBef>
                <a:spcPct val="0"/>
              </a:spcBef>
            </a:pPr>
            <a:r>
              <a:rPr lang="en-US" sz="5746" u="none" strike="noStrike">
                <a:solidFill>
                  <a:srgbClr val="FFFFFF"/>
                </a:solidFill>
                <a:latin typeface="Open Sans Extra Bold"/>
              </a:rPr>
              <a:t>LE MAGAZINE FAMILLE &amp; ÉDUCATION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3059" y="8535449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235931" y="8535449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1261885" y="8570716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7"/>
                </a:lnTo>
                <a:lnTo>
                  <a:pt x="0" y="13190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2237223" y="3908455"/>
            <a:ext cx="4064072" cy="5286527"/>
            <a:chOff x="0" y="0"/>
            <a:chExt cx="1070373" cy="13923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0373" cy="1392336"/>
            </a:xfrm>
            <a:custGeom>
              <a:avLst/>
              <a:gdLst/>
              <a:ahLst/>
              <a:cxnLst/>
              <a:rect l="l" t="t" r="r" b="b"/>
              <a:pathLst>
                <a:path w="1070373" h="1392336">
                  <a:moveTo>
                    <a:pt x="97153" y="0"/>
                  </a:moveTo>
                  <a:lnTo>
                    <a:pt x="973220" y="0"/>
                  </a:lnTo>
                  <a:cubicBezTo>
                    <a:pt x="1026876" y="0"/>
                    <a:pt x="1070373" y="43497"/>
                    <a:pt x="1070373" y="97153"/>
                  </a:cubicBezTo>
                  <a:lnTo>
                    <a:pt x="1070373" y="1295183"/>
                  </a:lnTo>
                  <a:cubicBezTo>
                    <a:pt x="1070373" y="1320950"/>
                    <a:pt x="1060137" y="1345661"/>
                    <a:pt x="1041917" y="1363881"/>
                  </a:cubicBezTo>
                  <a:cubicBezTo>
                    <a:pt x="1023697" y="1382101"/>
                    <a:pt x="998986" y="1392336"/>
                    <a:pt x="973220" y="1392336"/>
                  </a:cubicBezTo>
                  <a:lnTo>
                    <a:pt x="97153" y="1392336"/>
                  </a:lnTo>
                  <a:cubicBezTo>
                    <a:pt x="71387" y="1392336"/>
                    <a:pt x="46675" y="1382101"/>
                    <a:pt x="28456" y="1363881"/>
                  </a:cubicBezTo>
                  <a:cubicBezTo>
                    <a:pt x="10236" y="1345661"/>
                    <a:pt x="0" y="1320950"/>
                    <a:pt x="0" y="1295183"/>
                  </a:cubicBezTo>
                  <a:lnTo>
                    <a:pt x="0" y="97153"/>
                  </a:lnTo>
                  <a:cubicBezTo>
                    <a:pt x="0" y="71387"/>
                    <a:pt x="10236" y="46675"/>
                    <a:pt x="28456" y="28456"/>
                  </a:cubicBezTo>
                  <a:cubicBezTo>
                    <a:pt x="46675" y="10236"/>
                    <a:pt x="71387" y="0"/>
                    <a:pt x="9715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97813" y="3953247"/>
            <a:ext cx="4064072" cy="5286527"/>
            <a:chOff x="0" y="0"/>
            <a:chExt cx="1070373" cy="13923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0373" cy="1392336"/>
            </a:xfrm>
            <a:custGeom>
              <a:avLst/>
              <a:gdLst/>
              <a:ahLst/>
              <a:cxnLst/>
              <a:rect l="l" t="t" r="r" b="b"/>
              <a:pathLst>
                <a:path w="1070373" h="1392336">
                  <a:moveTo>
                    <a:pt x="97153" y="0"/>
                  </a:moveTo>
                  <a:lnTo>
                    <a:pt x="973220" y="0"/>
                  </a:lnTo>
                  <a:cubicBezTo>
                    <a:pt x="1026876" y="0"/>
                    <a:pt x="1070373" y="43497"/>
                    <a:pt x="1070373" y="97153"/>
                  </a:cubicBezTo>
                  <a:lnTo>
                    <a:pt x="1070373" y="1295183"/>
                  </a:lnTo>
                  <a:cubicBezTo>
                    <a:pt x="1070373" y="1320950"/>
                    <a:pt x="1060137" y="1345661"/>
                    <a:pt x="1041917" y="1363881"/>
                  </a:cubicBezTo>
                  <a:cubicBezTo>
                    <a:pt x="1023697" y="1382101"/>
                    <a:pt x="998986" y="1392336"/>
                    <a:pt x="973220" y="1392336"/>
                  </a:cubicBezTo>
                  <a:lnTo>
                    <a:pt x="97153" y="1392336"/>
                  </a:lnTo>
                  <a:cubicBezTo>
                    <a:pt x="71387" y="1392336"/>
                    <a:pt x="46675" y="1382101"/>
                    <a:pt x="28456" y="1363881"/>
                  </a:cubicBezTo>
                  <a:cubicBezTo>
                    <a:pt x="10236" y="1345661"/>
                    <a:pt x="0" y="1320950"/>
                    <a:pt x="0" y="1295183"/>
                  </a:cubicBezTo>
                  <a:lnTo>
                    <a:pt x="0" y="97153"/>
                  </a:lnTo>
                  <a:cubicBezTo>
                    <a:pt x="0" y="71387"/>
                    <a:pt x="10236" y="46675"/>
                    <a:pt x="28456" y="28456"/>
                  </a:cubicBezTo>
                  <a:cubicBezTo>
                    <a:pt x="46675" y="10236"/>
                    <a:pt x="71387" y="0"/>
                    <a:pt x="9715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10790" y="3953247"/>
            <a:ext cx="4064072" cy="5286527"/>
            <a:chOff x="0" y="0"/>
            <a:chExt cx="1070373" cy="13923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0373" cy="1392336"/>
            </a:xfrm>
            <a:custGeom>
              <a:avLst/>
              <a:gdLst/>
              <a:ahLst/>
              <a:cxnLst/>
              <a:rect l="l" t="t" r="r" b="b"/>
              <a:pathLst>
                <a:path w="1070373" h="1392336">
                  <a:moveTo>
                    <a:pt x="97153" y="0"/>
                  </a:moveTo>
                  <a:lnTo>
                    <a:pt x="973220" y="0"/>
                  </a:lnTo>
                  <a:cubicBezTo>
                    <a:pt x="1026876" y="0"/>
                    <a:pt x="1070373" y="43497"/>
                    <a:pt x="1070373" y="97153"/>
                  </a:cubicBezTo>
                  <a:lnTo>
                    <a:pt x="1070373" y="1295183"/>
                  </a:lnTo>
                  <a:cubicBezTo>
                    <a:pt x="1070373" y="1320950"/>
                    <a:pt x="1060137" y="1345661"/>
                    <a:pt x="1041917" y="1363881"/>
                  </a:cubicBezTo>
                  <a:cubicBezTo>
                    <a:pt x="1023697" y="1382101"/>
                    <a:pt x="998986" y="1392336"/>
                    <a:pt x="973220" y="1392336"/>
                  </a:cubicBezTo>
                  <a:lnTo>
                    <a:pt x="97153" y="1392336"/>
                  </a:lnTo>
                  <a:cubicBezTo>
                    <a:pt x="71387" y="1392336"/>
                    <a:pt x="46675" y="1382101"/>
                    <a:pt x="28456" y="1363881"/>
                  </a:cubicBezTo>
                  <a:cubicBezTo>
                    <a:pt x="10236" y="1345661"/>
                    <a:pt x="0" y="1320950"/>
                    <a:pt x="0" y="1295183"/>
                  </a:cubicBezTo>
                  <a:lnTo>
                    <a:pt x="0" y="97153"/>
                  </a:lnTo>
                  <a:cubicBezTo>
                    <a:pt x="0" y="71387"/>
                    <a:pt x="10236" y="46675"/>
                    <a:pt x="28456" y="28456"/>
                  </a:cubicBezTo>
                  <a:cubicBezTo>
                    <a:pt x="46675" y="10236"/>
                    <a:pt x="71387" y="0"/>
                    <a:pt x="9715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43002" y="4248404"/>
            <a:ext cx="3584210" cy="2290956"/>
            <a:chOff x="0" y="0"/>
            <a:chExt cx="4778947" cy="305460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 cstate="print"/>
            <a:srcRect t="23813" b="23813"/>
            <a:stretch>
              <a:fillRect/>
            </a:stretch>
          </p:blipFill>
          <p:spPr>
            <a:xfrm>
              <a:off x="0" y="0"/>
              <a:ext cx="4778947" cy="3054609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7439550" y="4248404"/>
            <a:ext cx="3584210" cy="2290956"/>
            <a:chOff x="0" y="0"/>
            <a:chExt cx="4778947" cy="3054609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 cstate="print"/>
            <a:srcRect t="2031" b="2031"/>
            <a:stretch>
              <a:fillRect/>
            </a:stretch>
          </p:blipFill>
          <p:spPr>
            <a:xfrm>
              <a:off x="0" y="0"/>
              <a:ext cx="4778947" cy="3054609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2474321" y="4203612"/>
            <a:ext cx="3584210" cy="2290956"/>
            <a:chOff x="0" y="0"/>
            <a:chExt cx="4778947" cy="3054609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 cstate="print"/>
            <a:srcRect t="18040" b="18040"/>
            <a:stretch>
              <a:fillRect/>
            </a:stretch>
          </p:blipFill>
          <p:spPr>
            <a:xfrm>
              <a:off x="0" y="0"/>
              <a:ext cx="4778947" cy="3054609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2497259" y="6853228"/>
            <a:ext cx="3580598" cy="200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1B1B1B"/>
                </a:solidFill>
                <a:latin typeface="Open Sans 1 Bold"/>
              </a:rPr>
              <a:t>ORIENTATION ET RAPPROCHEMENT ENTRE ÉCOLE ET MONDE PROFESSIONNEL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439550" y="7434888"/>
            <a:ext cx="3580598" cy="40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1B1B1B"/>
                </a:solidFill>
                <a:latin typeface="Open Sans 1 Bold"/>
              </a:rPr>
              <a:t>ÉCOLE INCLUSIVE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394399" y="7165148"/>
            <a:ext cx="3632813" cy="808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1B1B1B"/>
                </a:solidFill>
                <a:latin typeface="Open Sans 1 Bold"/>
              </a:rPr>
              <a:t>RÉFLEXIONS ÉDUCATIVES</a:t>
            </a:r>
          </a:p>
        </p:txBody>
      </p:sp>
      <p:sp>
        <p:nvSpPr>
          <p:cNvPr id="23" name="AutoShape 23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24" name="Group 24"/>
          <p:cNvGrpSpPr/>
          <p:nvPr/>
        </p:nvGrpSpPr>
        <p:grpSpPr>
          <a:xfrm>
            <a:off x="5792227" y="444811"/>
            <a:ext cx="13128087" cy="1167778"/>
            <a:chOff x="0" y="0"/>
            <a:chExt cx="3457603" cy="30756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457603" cy="307563"/>
            </a:xfrm>
            <a:custGeom>
              <a:avLst/>
              <a:gdLst/>
              <a:ahLst/>
              <a:cxnLst/>
              <a:rect l="l" t="t" r="r" b="b"/>
              <a:pathLst>
                <a:path w="3457603" h="307563">
                  <a:moveTo>
                    <a:pt x="30076" y="0"/>
                  </a:moveTo>
                  <a:lnTo>
                    <a:pt x="3427527" y="0"/>
                  </a:lnTo>
                  <a:cubicBezTo>
                    <a:pt x="3435504" y="0"/>
                    <a:pt x="3443154" y="3169"/>
                    <a:pt x="3448794" y="8809"/>
                  </a:cubicBezTo>
                  <a:cubicBezTo>
                    <a:pt x="3454434" y="14449"/>
                    <a:pt x="3457603" y="22099"/>
                    <a:pt x="3457603" y="30076"/>
                  </a:cubicBezTo>
                  <a:lnTo>
                    <a:pt x="3457603" y="277487"/>
                  </a:lnTo>
                  <a:cubicBezTo>
                    <a:pt x="3457603" y="294098"/>
                    <a:pt x="3444137" y="307563"/>
                    <a:pt x="3427527" y="307563"/>
                  </a:cubicBezTo>
                  <a:lnTo>
                    <a:pt x="30076" y="307563"/>
                  </a:lnTo>
                  <a:cubicBezTo>
                    <a:pt x="13465" y="307563"/>
                    <a:pt x="0" y="294098"/>
                    <a:pt x="0" y="277487"/>
                  </a:cubicBezTo>
                  <a:lnTo>
                    <a:pt x="0" y="30076"/>
                  </a:lnTo>
                  <a:cubicBezTo>
                    <a:pt x="0" y="13465"/>
                    <a:pt x="13465" y="0"/>
                    <a:pt x="30076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077857" y="646726"/>
            <a:ext cx="11967686" cy="64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>
                <a:solidFill>
                  <a:srgbClr val="FFFFFF"/>
                </a:solidFill>
                <a:latin typeface="Maven Pro Regular"/>
              </a:rPr>
              <a:t>LE SERVICE INFORMATION ET CONSEIL AUX FAMILLES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838196" y="2245420"/>
            <a:ext cx="10786918" cy="796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0"/>
              </a:lnSpc>
            </a:pPr>
            <a:r>
              <a:rPr lang="en-US" sz="4685">
                <a:solidFill>
                  <a:srgbClr val="FFFFFF"/>
                </a:solidFill>
                <a:latin typeface="Hind Guntur Bold"/>
              </a:rPr>
              <a:t>TROIS DOMAINES D’INTERVENTION 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97503" y="8371600"/>
            <a:ext cx="7842473" cy="1735147"/>
          </a:xfrm>
          <a:custGeom>
            <a:avLst/>
            <a:gdLst/>
            <a:ahLst/>
            <a:cxnLst/>
            <a:rect l="l" t="t" r="r" b="b"/>
            <a:pathLst>
              <a:path w="7842473" h="1735147">
                <a:moveTo>
                  <a:pt x="0" y="0"/>
                </a:moveTo>
                <a:lnTo>
                  <a:pt x="7842473" y="0"/>
                </a:lnTo>
                <a:lnTo>
                  <a:pt x="7842473" y="1735147"/>
                </a:lnTo>
                <a:lnTo>
                  <a:pt x="0" y="17351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148024" y="8371600"/>
            <a:ext cx="7842473" cy="1735147"/>
          </a:xfrm>
          <a:custGeom>
            <a:avLst/>
            <a:gdLst/>
            <a:ahLst/>
            <a:cxnLst/>
            <a:rect l="l" t="t" r="r" b="b"/>
            <a:pathLst>
              <a:path w="7842473" h="1735147">
                <a:moveTo>
                  <a:pt x="0" y="0"/>
                </a:moveTo>
                <a:lnTo>
                  <a:pt x="7842473" y="0"/>
                </a:lnTo>
                <a:lnTo>
                  <a:pt x="7842473" y="1735147"/>
                </a:lnTo>
                <a:lnTo>
                  <a:pt x="0" y="17351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9458576" y="4089430"/>
            <a:ext cx="7520327" cy="5371774"/>
            <a:chOff x="0" y="0"/>
            <a:chExt cx="1980662" cy="14147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0662" cy="1414788"/>
            </a:xfrm>
            <a:custGeom>
              <a:avLst/>
              <a:gdLst/>
              <a:ahLst/>
              <a:cxnLst/>
              <a:rect l="l" t="t" r="r" b="b"/>
              <a:pathLst>
                <a:path w="1980662" h="1414788">
                  <a:moveTo>
                    <a:pt x="52503" y="0"/>
                  </a:moveTo>
                  <a:lnTo>
                    <a:pt x="1928159" y="0"/>
                  </a:lnTo>
                  <a:cubicBezTo>
                    <a:pt x="1942084" y="0"/>
                    <a:pt x="1955438" y="5532"/>
                    <a:pt x="1965284" y="15378"/>
                  </a:cubicBezTo>
                  <a:cubicBezTo>
                    <a:pt x="1975131" y="25224"/>
                    <a:pt x="1980662" y="38578"/>
                    <a:pt x="1980662" y="52503"/>
                  </a:cubicBezTo>
                  <a:lnTo>
                    <a:pt x="1980662" y="1362285"/>
                  </a:lnTo>
                  <a:cubicBezTo>
                    <a:pt x="1980662" y="1376210"/>
                    <a:pt x="1975131" y="1389564"/>
                    <a:pt x="1965284" y="1399410"/>
                  </a:cubicBezTo>
                  <a:cubicBezTo>
                    <a:pt x="1955438" y="1409257"/>
                    <a:pt x="1942084" y="1414788"/>
                    <a:pt x="1928159" y="1414788"/>
                  </a:cubicBezTo>
                  <a:lnTo>
                    <a:pt x="52503" y="1414788"/>
                  </a:lnTo>
                  <a:cubicBezTo>
                    <a:pt x="38578" y="1414788"/>
                    <a:pt x="25224" y="1409257"/>
                    <a:pt x="15378" y="1399410"/>
                  </a:cubicBezTo>
                  <a:cubicBezTo>
                    <a:pt x="5532" y="1389564"/>
                    <a:pt x="0" y="1376210"/>
                    <a:pt x="0" y="1362285"/>
                  </a:cubicBezTo>
                  <a:lnTo>
                    <a:pt x="0" y="52503"/>
                  </a:lnTo>
                  <a:cubicBezTo>
                    <a:pt x="0" y="38578"/>
                    <a:pt x="5532" y="25224"/>
                    <a:pt x="15378" y="15378"/>
                  </a:cubicBezTo>
                  <a:cubicBezTo>
                    <a:pt x="25224" y="5532"/>
                    <a:pt x="38578" y="0"/>
                    <a:pt x="525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09097" y="4089430"/>
            <a:ext cx="7520327" cy="5371774"/>
            <a:chOff x="0" y="0"/>
            <a:chExt cx="1980662" cy="14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80662" cy="1414788"/>
            </a:xfrm>
            <a:custGeom>
              <a:avLst/>
              <a:gdLst/>
              <a:ahLst/>
              <a:cxnLst/>
              <a:rect l="l" t="t" r="r" b="b"/>
              <a:pathLst>
                <a:path w="1980662" h="1414788">
                  <a:moveTo>
                    <a:pt x="52503" y="0"/>
                  </a:moveTo>
                  <a:lnTo>
                    <a:pt x="1928159" y="0"/>
                  </a:lnTo>
                  <a:cubicBezTo>
                    <a:pt x="1942084" y="0"/>
                    <a:pt x="1955438" y="5532"/>
                    <a:pt x="1965284" y="15378"/>
                  </a:cubicBezTo>
                  <a:cubicBezTo>
                    <a:pt x="1975131" y="25224"/>
                    <a:pt x="1980662" y="38578"/>
                    <a:pt x="1980662" y="52503"/>
                  </a:cubicBezTo>
                  <a:lnTo>
                    <a:pt x="1980662" y="1362285"/>
                  </a:lnTo>
                  <a:cubicBezTo>
                    <a:pt x="1980662" y="1376210"/>
                    <a:pt x="1975131" y="1389564"/>
                    <a:pt x="1965284" y="1399410"/>
                  </a:cubicBezTo>
                  <a:cubicBezTo>
                    <a:pt x="1955438" y="1409257"/>
                    <a:pt x="1942084" y="1414788"/>
                    <a:pt x="1928159" y="1414788"/>
                  </a:cubicBezTo>
                  <a:lnTo>
                    <a:pt x="52503" y="1414788"/>
                  </a:lnTo>
                  <a:cubicBezTo>
                    <a:pt x="38578" y="1414788"/>
                    <a:pt x="25224" y="1409257"/>
                    <a:pt x="15378" y="1399410"/>
                  </a:cubicBezTo>
                  <a:cubicBezTo>
                    <a:pt x="5532" y="1389564"/>
                    <a:pt x="0" y="1376210"/>
                    <a:pt x="0" y="1362285"/>
                  </a:cubicBezTo>
                  <a:lnTo>
                    <a:pt x="0" y="52503"/>
                  </a:lnTo>
                  <a:cubicBezTo>
                    <a:pt x="0" y="38578"/>
                    <a:pt x="5532" y="25224"/>
                    <a:pt x="15378" y="15378"/>
                  </a:cubicBezTo>
                  <a:cubicBezTo>
                    <a:pt x="25224" y="5532"/>
                    <a:pt x="38578" y="0"/>
                    <a:pt x="525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9040" y="4748682"/>
            <a:ext cx="6660441" cy="4195353"/>
            <a:chOff x="0" y="0"/>
            <a:chExt cx="8880588" cy="559380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 cstate="print"/>
            <a:srcRect t="1684" b="1684"/>
            <a:stretch>
              <a:fillRect/>
            </a:stretch>
          </p:blipFill>
          <p:spPr>
            <a:xfrm>
              <a:off x="0" y="0"/>
              <a:ext cx="8880588" cy="5593804"/>
            </a:xfrm>
            <a:prstGeom prst="rect">
              <a:avLst/>
            </a:prstGeom>
          </p:spPr>
        </p:pic>
      </p:grpSp>
      <p:sp>
        <p:nvSpPr>
          <p:cNvPr id="12" name="AutoShape 12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3" name="Group 13"/>
          <p:cNvGrpSpPr/>
          <p:nvPr/>
        </p:nvGrpSpPr>
        <p:grpSpPr>
          <a:xfrm>
            <a:off x="5792227" y="444811"/>
            <a:ext cx="13128087" cy="1167778"/>
            <a:chOff x="0" y="0"/>
            <a:chExt cx="3457603" cy="3075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57603" cy="307563"/>
            </a:xfrm>
            <a:custGeom>
              <a:avLst/>
              <a:gdLst/>
              <a:ahLst/>
              <a:cxnLst/>
              <a:rect l="l" t="t" r="r" b="b"/>
              <a:pathLst>
                <a:path w="3457603" h="307563">
                  <a:moveTo>
                    <a:pt x="30076" y="0"/>
                  </a:moveTo>
                  <a:lnTo>
                    <a:pt x="3427527" y="0"/>
                  </a:lnTo>
                  <a:cubicBezTo>
                    <a:pt x="3435504" y="0"/>
                    <a:pt x="3443154" y="3169"/>
                    <a:pt x="3448794" y="8809"/>
                  </a:cubicBezTo>
                  <a:cubicBezTo>
                    <a:pt x="3454434" y="14449"/>
                    <a:pt x="3457603" y="22099"/>
                    <a:pt x="3457603" y="30076"/>
                  </a:cubicBezTo>
                  <a:lnTo>
                    <a:pt x="3457603" y="277487"/>
                  </a:lnTo>
                  <a:cubicBezTo>
                    <a:pt x="3457603" y="294098"/>
                    <a:pt x="3444137" y="307563"/>
                    <a:pt x="3427527" y="307563"/>
                  </a:cubicBezTo>
                  <a:lnTo>
                    <a:pt x="30076" y="307563"/>
                  </a:lnTo>
                  <a:cubicBezTo>
                    <a:pt x="13465" y="307563"/>
                    <a:pt x="0" y="294098"/>
                    <a:pt x="0" y="277487"/>
                  </a:cubicBezTo>
                  <a:lnTo>
                    <a:pt x="0" y="30076"/>
                  </a:lnTo>
                  <a:cubicBezTo>
                    <a:pt x="0" y="13465"/>
                    <a:pt x="13465" y="0"/>
                    <a:pt x="30076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854686" y="4619523"/>
            <a:ext cx="6779286" cy="42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4" lvl="1" indent="-334647">
              <a:lnSpc>
                <a:spcPts val="4371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 Dialoguer autour d’un sujet éducatif</a:t>
            </a:r>
          </a:p>
          <a:p>
            <a:pPr>
              <a:lnSpc>
                <a:spcPts val="2639"/>
              </a:lnSpc>
            </a:pPr>
            <a:endParaRPr lang="en-US" sz="3100" spc="93">
              <a:solidFill>
                <a:srgbClr val="1B1B1B"/>
              </a:solidFill>
              <a:latin typeface="Open Sans 1"/>
            </a:endParaRPr>
          </a:p>
          <a:p>
            <a:pPr marL="669294" lvl="1" indent="-334647">
              <a:lnSpc>
                <a:spcPts val="3720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Renforcer les compétences éducatives dans différents domaines : l'autorité, la motivation, l'évaluation, le harcèlement, l'orientation, l’écologie…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77857" y="646726"/>
            <a:ext cx="11967686" cy="128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>
                <a:solidFill>
                  <a:srgbClr val="FFFFFF"/>
                </a:solidFill>
                <a:latin typeface="Maven Pro Regular"/>
              </a:rPr>
              <a:t>LES RENCONTRES PARENTS-ÉCOLE</a:t>
            </a:r>
          </a:p>
          <a:p>
            <a:pPr>
              <a:lnSpc>
                <a:spcPts val="5136"/>
              </a:lnSpc>
            </a:pPr>
            <a:endParaRPr lang="en-US" sz="3668">
              <a:solidFill>
                <a:srgbClr val="FFFFFF"/>
              </a:solidFill>
              <a:latin typeface="Maven Pro Regula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00241" y="2245420"/>
            <a:ext cx="16372032" cy="796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0"/>
              </a:lnSpc>
            </a:pPr>
            <a:r>
              <a:rPr lang="en-US" sz="4685">
                <a:solidFill>
                  <a:srgbClr val="FFFFFF"/>
                </a:solidFill>
                <a:latin typeface="Hind Guntur Bold"/>
              </a:rPr>
              <a:t>ORGANISÉES À L'INITIATIVE DE L'APEL D’ÉTABLISSEMENT: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97503" y="8371600"/>
            <a:ext cx="7842473" cy="1735147"/>
          </a:xfrm>
          <a:custGeom>
            <a:avLst/>
            <a:gdLst/>
            <a:ahLst/>
            <a:cxnLst/>
            <a:rect l="l" t="t" r="r" b="b"/>
            <a:pathLst>
              <a:path w="7842473" h="1735147">
                <a:moveTo>
                  <a:pt x="0" y="0"/>
                </a:moveTo>
                <a:lnTo>
                  <a:pt x="7842473" y="0"/>
                </a:lnTo>
                <a:lnTo>
                  <a:pt x="7842473" y="1735147"/>
                </a:lnTo>
                <a:lnTo>
                  <a:pt x="0" y="17351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148024" y="8371600"/>
            <a:ext cx="7842473" cy="1735147"/>
          </a:xfrm>
          <a:custGeom>
            <a:avLst/>
            <a:gdLst/>
            <a:ahLst/>
            <a:cxnLst/>
            <a:rect l="l" t="t" r="r" b="b"/>
            <a:pathLst>
              <a:path w="7842473" h="1735147">
                <a:moveTo>
                  <a:pt x="0" y="0"/>
                </a:moveTo>
                <a:lnTo>
                  <a:pt x="7842473" y="0"/>
                </a:lnTo>
                <a:lnTo>
                  <a:pt x="7842473" y="1735147"/>
                </a:lnTo>
                <a:lnTo>
                  <a:pt x="0" y="17351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9458576" y="4089430"/>
            <a:ext cx="7520327" cy="5371774"/>
            <a:chOff x="0" y="0"/>
            <a:chExt cx="1980662" cy="14147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0662" cy="1414788"/>
            </a:xfrm>
            <a:custGeom>
              <a:avLst/>
              <a:gdLst/>
              <a:ahLst/>
              <a:cxnLst/>
              <a:rect l="l" t="t" r="r" b="b"/>
              <a:pathLst>
                <a:path w="1980662" h="1414788">
                  <a:moveTo>
                    <a:pt x="52503" y="0"/>
                  </a:moveTo>
                  <a:lnTo>
                    <a:pt x="1928159" y="0"/>
                  </a:lnTo>
                  <a:cubicBezTo>
                    <a:pt x="1942084" y="0"/>
                    <a:pt x="1955438" y="5532"/>
                    <a:pt x="1965284" y="15378"/>
                  </a:cubicBezTo>
                  <a:cubicBezTo>
                    <a:pt x="1975131" y="25224"/>
                    <a:pt x="1980662" y="38578"/>
                    <a:pt x="1980662" y="52503"/>
                  </a:cubicBezTo>
                  <a:lnTo>
                    <a:pt x="1980662" y="1362285"/>
                  </a:lnTo>
                  <a:cubicBezTo>
                    <a:pt x="1980662" y="1376210"/>
                    <a:pt x="1975131" y="1389564"/>
                    <a:pt x="1965284" y="1399410"/>
                  </a:cubicBezTo>
                  <a:cubicBezTo>
                    <a:pt x="1955438" y="1409257"/>
                    <a:pt x="1942084" y="1414788"/>
                    <a:pt x="1928159" y="1414788"/>
                  </a:cubicBezTo>
                  <a:lnTo>
                    <a:pt x="52503" y="1414788"/>
                  </a:lnTo>
                  <a:cubicBezTo>
                    <a:pt x="38578" y="1414788"/>
                    <a:pt x="25224" y="1409257"/>
                    <a:pt x="15378" y="1399410"/>
                  </a:cubicBezTo>
                  <a:cubicBezTo>
                    <a:pt x="5532" y="1389564"/>
                    <a:pt x="0" y="1376210"/>
                    <a:pt x="0" y="1362285"/>
                  </a:cubicBezTo>
                  <a:lnTo>
                    <a:pt x="0" y="52503"/>
                  </a:lnTo>
                  <a:cubicBezTo>
                    <a:pt x="0" y="38578"/>
                    <a:pt x="5532" y="25224"/>
                    <a:pt x="15378" y="15378"/>
                  </a:cubicBezTo>
                  <a:cubicBezTo>
                    <a:pt x="25224" y="5532"/>
                    <a:pt x="38578" y="0"/>
                    <a:pt x="525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09097" y="4089430"/>
            <a:ext cx="7520327" cy="5371774"/>
            <a:chOff x="0" y="0"/>
            <a:chExt cx="1980662" cy="14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80662" cy="1414788"/>
            </a:xfrm>
            <a:custGeom>
              <a:avLst/>
              <a:gdLst/>
              <a:ahLst/>
              <a:cxnLst/>
              <a:rect l="l" t="t" r="r" b="b"/>
              <a:pathLst>
                <a:path w="1980662" h="1414788">
                  <a:moveTo>
                    <a:pt x="52503" y="0"/>
                  </a:moveTo>
                  <a:lnTo>
                    <a:pt x="1928159" y="0"/>
                  </a:lnTo>
                  <a:cubicBezTo>
                    <a:pt x="1942084" y="0"/>
                    <a:pt x="1955438" y="5532"/>
                    <a:pt x="1965284" y="15378"/>
                  </a:cubicBezTo>
                  <a:cubicBezTo>
                    <a:pt x="1975131" y="25224"/>
                    <a:pt x="1980662" y="38578"/>
                    <a:pt x="1980662" y="52503"/>
                  </a:cubicBezTo>
                  <a:lnTo>
                    <a:pt x="1980662" y="1362285"/>
                  </a:lnTo>
                  <a:cubicBezTo>
                    <a:pt x="1980662" y="1376210"/>
                    <a:pt x="1975131" y="1389564"/>
                    <a:pt x="1965284" y="1399410"/>
                  </a:cubicBezTo>
                  <a:cubicBezTo>
                    <a:pt x="1955438" y="1409257"/>
                    <a:pt x="1942084" y="1414788"/>
                    <a:pt x="1928159" y="1414788"/>
                  </a:cubicBezTo>
                  <a:lnTo>
                    <a:pt x="52503" y="1414788"/>
                  </a:lnTo>
                  <a:cubicBezTo>
                    <a:pt x="38578" y="1414788"/>
                    <a:pt x="25224" y="1409257"/>
                    <a:pt x="15378" y="1399410"/>
                  </a:cubicBezTo>
                  <a:cubicBezTo>
                    <a:pt x="5532" y="1389564"/>
                    <a:pt x="0" y="1376210"/>
                    <a:pt x="0" y="1362285"/>
                  </a:cubicBezTo>
                  <a:lnTo>
                    <a:pt x="0" y="52503"/>
                  </a:lnTo>
                  <a:cubicBezTo>
                    <a:pt x="0" y="38578"/>
                    <a:pt x="5532" y="25224"/>
                    <a:pt x="15378" y="15378"/>
                  </a:cubicBezTo>
                  <a:cubicBezTo>
                    <a:pt x="25224" y="5532"/>
                    <a:pt x="38578" y="0"/>
                    <a:pt x="525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9040" y="4748682"/>
            <a:ext cx="6660441" cy="4195353"/>
            <a:chOff x="0" y="0"/>
            <a:chExt cx="8880588" cy="559380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 cstate="print"/>
            <a:srcRect t="1684" b="1684"/>
            <a:stretch>
              <a:fillRect/>
            </a:stretch>
          </p:blipFill>
          <p:spPr>
            <a:xfrm>
              <a:off x="0" y="0"/>
              <a:ext cx="8880588" cy="5593804"/>
            </a:xfrm>
            <a:prstGeom prst="rect">
              <a:avLst/>
            </a:prstGeom>
          </p:spPr>
        </p:pic>
      </p:grpSp>
      <p:sp>
        <p:nvSpPr>
          <p:cNvPr id="12" name="AutoShape 12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3" name="Group 13"/>
          <p:cNvGrpSpPr/>
          <p:nvPr/>
        </p:nvGrpSpPr>
        <p:grpSpPr>
          <a:xfrm>
            <a:off x="5792227" y="444811"/>
            <a:ext cx="13128087" cy="1167778"/>
            <a:chOff x="0" y="0"/>
            <a:chExt cx="3457603" cy="3075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57603" cy="307563"/>
            </a:xfrm>
            <a:custGeom>
              <a:avLst/>
              <a:gdLst/>
              <a:ahLst/>
              <a:cxnLst/>
              <a:rect l="l" t="t" r="r" b="b"/>
              <a:pathLst>
                <a:path w="3457603" h="307563">
                  <a:moveTo>
                    <a:pt x="30076" y="0"/>
                  </a:moveTo>
                  <a:lnTo>
                    <a:pt x="3427527" y="0"/>
                  </a:lnTo>
                  <a:cubicBezTo>
                    <a:pt x="3435504" y="0"/>
                    <a:pt x="3443154" y="3169"/>
                    <a:pt x="3448794" y="8809"/>
                  </a:cubicBezTo>
                  <a:cubicBezTo>
                    <a:pt x="3454434" y="14449"/>
                    <a:pt x="3457603" y="22099"/>
                    <a:pt x="3457603" y="30076"/>
                  </a:cubicBezTo>
                  <a:lnTo>
                    <a:pt x="3457603" y="277487"/>
                  </a:lnTo>
                  <a:cubicBezTo>
                    <a:pt x="3457603" y="294098"/>
                    <a:pt x="3444137" y="307563"/>
                    <a:pt x="3427527" y="307563"/>
                  </a:cubicBezTo>
                  <a:lnTo>
                    <a:pt x="30076" y="307563"/>
                  </a:lnTo>
                  <a:cubicBezTo>
                    <a:pt x="13465" y="307563"/>
                    <a:pt x="0" y="294098"/>
                    <a:pt x="0" y="277487"/>
                  </a:cubicBezTo>
                  <a:lnTo>
                    <a:pt x="0" y="30076"/>
                  </a:lnTo>
                  <a:cubicBezTo>
                    <a:pt x="0" y="13465"/>
                    <a:pt x="13465" y="0"/>
                    <a:pt x="30076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854686" y="4409973"/>
            <a:ext cx="6779286" cy="467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4" lvl="1" indent="-334647">
              <a:lnSpc>
                <a:spcPts val="4371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Participe à la dimension évangélique de l’Enseignement catholique</a:t>
            </a:r>
          </a:p>
          <a:p>
            <a:pPr>
              <a:lnSpc>
                <a:spcPts val="2639"/>
              </a:lnSpc>
            </a:pPr>
            <a:endParaRPr lang="en-US" sz="3100" spc="93">
              <a:solidFill>
                <a:srgbClr val="1B1B1B"/>
              </a:solidFill>
              <a:latin typeface="Open Sans 1"/>
            </a:endParaRPr>
          </a:p>
          <a:p>
            <a:pPr marL="669294" lvl="1" indent="-334647">
              <a:lnSpc>
                <a:spcPts val="3720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Accompagne les parents dans leur spiritualité ou leur intériorité</a:t>
            </a:r>
          </a:p>
          <a:p>
            <a:pPr>
              <a:lnSpc>
                <a:spcPts val="2639"/>
              </a:lnSpc>
            </a:pPr>
            <a:endParaRPr lang="en-US" sz="3100" spc="93">
              <a:solidFill>
                <a:srgbClr val="1B1B1B"/>
              </a:solidFill>
              <a:latin typeface="Open Sans 1"/>
            </a:endParaRPr>
          </a:p>
          <a:p>
            <a:pPr marL="669294" lvl="1" indent="-334647">
              <a:lnSpc>
                <a:spcPts val="3720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Des visuels à diffuser au fil des fêtes liturgiques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77857" y="646726"/>
            <a:ext cx="11967686" cy="128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>
                <a:solidFill>
                  <a:srgbClr val="FFFFFF"/>
                </a:solidFill>
                <a:latin typeface="Maven Pro Regular"/>
              </a:rPr>
              <a:t>RESEAU D'ANIMATION PASTORALE</a:t>
            </a:r>
          </a:p>
          <a:p>
            <a:pPr>
              <a:lnSpc>
                <a:spcPts val="5136"/>
              </a:lnSpc>
            </a:pPr>
            <a:endParaRPr lang="en-US" sz="3668">
              <a:solidFill>
                <a:srgbClr val="FFFFFF"/>
              </a:solidFill>
              <a:latin typeface="Maven Pro Regula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571186" y="2410017"/>
            <a:ext cx="8838622" cy="796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0"/>
              </a:lnSpc>
            </a:pPr>
            <a:r>
              <a:rPr lang="en-US" sz="4685">
                <a:solidFill>
                  <a:srgbClr val="FFFFFF"/>
                </a:solidFill>
                <a:latin typeface="Hind Guntur Bold"/>
              </a:rPr>
              <a:t>SOUTENU PAR L'APEL NATIONAL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15383">
            <a:off x="-6612055" y="8149299"/>
            <a:ext cx="16230600" cy="689800"/>
          </a:xfrm>
          <a:custGeom>
            <a:avLst/>
            <a:gdLst/>
            <a:ahLst/>
            <a:cxnLst/>
            <a:rect l="l" t="t" r="r" b="b"/>
            <a:pathLst>
              <a:path w="16230600" h="689800">
                <a:moveTo>
                  <a:pt x="0" y="0"/>
                </a:moveTo>
                <a:lnTo>
                  <a:pt x="16230600" y="0"/>
                </a:lnTo>
                <a:lnTo>
                  <a:pt x="16230600" y="689800"/>
                </a:lnTo>
                <a:lnTo>
                  <a:pt x="0" y="689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315383" flipV="1">
            <a:off x="9045759" y="7763353"/>
            <a:ext cx="16230600" cy="689801"/>
          </a:xfrm>
          <a:custGeom>
            <a:avLst/>
            <a:gdLst/>
            <a:ahLst/>
            <a:cxnLst/>
            <a:rect l="l" t="t" r="r" b="b"/>
            <a:pathLst>
              <a:path w="16230600" h="689801">
                <a:moveTo>
                  <a:pt x="0" y="689801"/>
                </a:moveTo>
                <a:lnTo>
                  <a:pt x="16230600" y="689801"/>
                </a:lnTo>
                <a:lnTo>
                  <a:pt x="16230600" y="0"/>
                </a:lnTo>
                <a:lnTo>
                  <a:pt x="0" y="0"/>
                </a:lnTo>
                <a:lnTo>
                  <a:pt x="0" y="689801"/>
                </a:lnTo>
                <a:close/>
              </a:path>
            </a:pathLst>
          </a:custGeom>
          <a:blipFill>
            <a:blip r:embed="rId2" cstate="print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 rot="-84616">
            <a:off x="1787090" y="363841"/>
            <a:ext cx="14971714" cy="10972800"/>
            <a:chOff x="0" y="0"/>
            <a:chExt cx="3943168" cy="28899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43167" cy="2889956"/>
            </a:xfrm>
            <a:custGeom>
              <a:avLst/>
              <a:gdLst/>
              <a:ahLst/>
              <a:cxnLst/>
              <a:rect l="l" t="t" r="r" b="b"/>
              <a:pathLst>
                <a:path w="3943167" h="2889956">
                  <a:moveTo>
                    <a:pt x="0" y="0"/>
                  </a:moveTo>
                  <a:lnTo>
                    <a:pt x="3943167" y="0"/>
                  </a:lnTo>
                  <a:lnTo>
                    <a:pt x="3943167" y="2889956"/>
                  </a:lnTo>
                  <a:lnTo>
                    <a:pt x="0" y="288995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rot="-84616">
            <a:off x="2351939" y="1832521"/>
            <a:ext cx="13588138" cy="0"/>
          </a:xfrm>
          <a:prstGeom prst="line">
            <a:avLst/>
          </a:prstGeom>
          <a:ln w="38100" cap="flat">
            <a:solidFill>
              <a:srgbClr val="53785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" name="AutoShape 8"/>
          <p:cNvSpPr/>
          <p:nvPr/>
        </p:nvSpPr>
        <p:spPr>
          <a:xfrm rot="5347566">
            <a:off x="5169680" y="1170775"/>
            <a:ext cx="1490573" cy="0"/>
          </a:xfrm>
          <a:prstGeom prst="line">
            <a:avLst/>
          </a:prstGeom>
          <a:ln w="38100" cap="flat">
            <a:solidFill>
              <a:srgbClr val="53785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 rot="-76636">
            <a:off x="1953142" y="2017016"/>
            <a:ext cx="14756752" cy="8325758"/>
          </a:xfrm>
          <a:custGeom>
            <a:avLst/>
            <a:gdLst/>
            <a:ahLst/>
            <a:cxnLst/>
            <a:rect l="l" t="t" r="r" b="b"/>
            <a:pathLst>
              <a:path w="14756752" h="8325758">
                <a:moveTo>
                  <a:pt x="0" y="0"/>
                </a:moveTo>
                <a:lnTo>
                  <a:pt x="14756752" y="0"/>
                </a:lnTo>
                <a:lnTo>
                  <a:pt x="14756752" y="8325757"/>
                </a:lnTo>
                <a:lnTo>
                  <a:pt x="0" y="83257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 rot="-84616">
            <a:off x="6121943" y="930750"/>
            <a:ext cx="10319692" cy="38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3200">
                <a:solidFill>
                  <a:srgbClr val="537856"/>
                </a:solidFill>
                <a:latin typeface="Open Sans 1 Bold"/>
              </a:rPr>
              <a:t>www.apel.fr</a:t>
            </a:r>
          </a:p>
        </p:txBody>
      </p:sp>
      <p:sp>
        <p:nvSpPr>
          <p:cNvPr id="11" name="TextBox 11"/>
          <p:cNvSpPr txBox="1"/>
          <p:nvPr/>
        </p:nvSpPr>
        <p:spPr>
          <a:xfrm rot="-84616">
            <a:off x="964658" y="1074452"/>
            <a:ext cx="5603871" cy="38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3200">
                <a:solidFill>
                  <a:srgbClr val="537856"/>
                </a:solidFill>
                <a:latin typeface="Open Sans 1 Bold"/>
              </a:rPr>
              <a:t>LE SITE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97503" y="8371600"/>
            <a:ext cx="7842473" cy="1735147"/>
          </a:xfrm>
          <a:custGeom>
            <a:avLst/>
            <a:gdLst/>
            <a:ahLst/>
            <a:cxnLst/>
            <a:rect l="l" t="t" r="r" b="b"/>
            <a:pathLst>
              <a:path w="7842473" h="1735147">
                <a:moveTo>
                  <a:pt x="0" y="0"/>
                </a:moveTo>
                <a:lnTo>
                  <a:pt x="7842473" y="0"/>
                </a:lnTo>
                <a:lnTo>
                  <a:pt x="7842473" y="1735147"/>
                </a:lnTo>
                <a:lnTo>
                  <a:pt x="0" y="17351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148024" y="8371600"/>
            <a:ext cx="7842473" cy="1735147"/>
          </a:xfrm>
          <a:custGeom>
            <a:avLst/>
            <a:gdLst/>
            <a:ahLst/>
            <a:cxnLst/>
            <a:rect l="l" t="t" r="r" b="b"/>
            <a:pathLst>
              <a:path w="7842473" h="1735147">
                <a:moveTo>
                  <a:pt x="0" y="0"/>
                </a:moveTo>
                <a:lnTo>
                  <a:pt x="7842473" y="0"/>
                </a:lnTo>
                <a:lnTo>
                  <a:pt x="7842473" y="1735147"/>
                </a:lnTo>
                <a:lnTo>
                  <a:pt x="0" y="17351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9458576" y="4089430"/>
            <a:ext cx="7520327" cy="5371774"/>
            <a:chOff x="0" y="0"/>
            <a:chExt cx="1980662" cy="14147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0662" cy="1414788"/>
            </a:xfrm>
            <a:custGeom>
              <a:avLst/>
              <a:gdLst/>
              <a:ahLst/>
              <a:cxnLst/>
              <a:rect l="l" t="t" r="r" b="b"/>
              <a:pathLst>
                <a:path w="1980662" h="1414788">
                  <a:moveTo>
                    <a:pt x="52503" y="0"/>
                  </a:moveTo>
                  <a:lnTo>
                    <a:pt x="1928159" y="0"/>
                  </a:lnTo>
                  <a:cubicBezTo>
                    <a:pt x="1942084" y="0"/>
                    <a:pt x="1955438" y="5532"/>
                    <a:pt x="1965284" y="15378"/>
                  </a:cubicBezTo>
                  <a:cubicBezTo>
                    <a:pt x="1975131" y="25224"/>
                    <a:pt x="1980662" y="38578"/>
                    <a:pt x="1980662" y="52503"/>
                  </a:cubicBezTo>
                  <a:lnTo>
                    <a:pt x="1980662" y="1362285"/>
                  </a:lnTo>
                  <a:cubicBezTo>
                    <a:pt x="1980662" y="1376210"/>
                    <a:pt x="1975131" y="1389564"/>
                    <a:pt x="1965284" y="1399410"/>
                  </a:cubicBezTo>
                  <a:cubicBezTo>
                    <a:pt x="1955438" y="1409257"/>
                    <a:pt x="1942084" y="1414788"/>
                    <a:pt x="1928159" y="1414788"/>
                  </a:cubicBezTo>
                  <a:lnTo>
                    <a:pt x="52503" y="1414788"/>
                  </a:lnTo>
                  <a:cubicBezTo>
                    <a:pt x="38578" y="1414788"/>
                    <a:pt x="25224" y="1409257"/>
                    <a:pt x="15378" y="1399410"/>
                  </a:cubicBezTo>
                  <a:cubicBezTo>
                    <a:pt x="5532" y="1389564"/>
                    <a:pt x="0" y="1376210"/>
                    <a:pt x="0" y="1362285"/>
                  </a:cubicBezTo>
                  <a:lnTo>
                    <a:pt x="0" y="52503"/>
                  </a:lnTo>
                  <a:cubicBezTo>
                    <a:pt x="0" y="38578"/>
                    <a:pt x="5532" y="25224"/>
                    <a:pt x="15378" y="15378"/>
                  </a:cubicBezTo>
                  <a:cubicBezTo>
                    <a:pt x="25224" y="5532"/>
                    <a:pt x="38578" y="0"/>
                    <a:pt x="525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09097" y="4089430"/>
            <a:ext cx="7520327" cy="5371774"/>
            <a:chOff x="0" y="0"/>
            <a:chExt cx="1980662" cy="14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80662" cy="1414788"/>
            </a:xfrm>
            <a:custGeom>
              <a:avLst/>
              <a:gdLst/>
              <a:ahLst/>
              <a:cxnLst/>
              <a:rect l="l" t="t" r="r" b="b"/>
              <a:pathLst>
                <a:path w="1980662" h="1414788">
                  <a:moveTo>
                    <a:pt x="52503" y="0"/>
                  </a:moveTo>
                  <a:lnTo>
                    <a:pt x="1928159" y="0"/>
                  </a:lnTo>
                  <a:cubicBezTo>
                    <a:pt x="1942084" y="0"/>
                    <a:pt x="1955438" y="5532"/>
                    <a:pt x="1965284" y="15378"/>
                  </a:cubicBezTo>
                  <a:cubicBezTo>
                    <a:pt x="1975131" y="25224"/>
                    <a:pt x="1980662" y="38578"/>
                    <a:pt x="1980662" y="52503"/>
                  </a:cubicBezTo>
                  <a:lnTo>
                    <a:pt x="1980662" y="1362285"/>
                  </a:lnTo>
                  <a:cubicBezTo>
                    <a:pt x="1980662" y="1376210"/>
                    <a:pt x="1975131" y="1389564"/>
                    <a:pt x="1965284" y="1399410"/>
                  </a:cubicBezTo>
                  <a:cubicBezTo>
                    <a:pt x="1955438" y="1409257"/>
                    <a:pt x="1942084" y="1414788"/>
                    <a:pt x="1928159" y="1414788"/>
                  </a:cubicBezTo>
                  <a:lnTo>
                    <a:pt x="52503" y="1414788"/>
                  </a:lnTo>
                  <a:cubicBezTo>
                    <a:pt x="38578" y="1414788"/>
                    <a:pt x="25224" y="1409257"/>
                    <a:pt x="15378" y="1399410"/>
                  </a:cubicBezTo>
                  <a:cubicBezTo>
                    <a:pt x="5532" y="1389564"/>
                    <a:pt x="0" y="1376210"/>
                    <a:pt x="0" y="1362285"/>
                  </a:cubicBezTo>
                  <a:lnTo>
                    <a:pt x="0" y="52503"/>
                  </a:lnTo>
                  <a:cubicBezTo>
                    <a:pt x="0" y="38578"/>
                    <a:pt x="5532" y="25224"/>
                    <a:pt x="15378" y="15378"/>
                  </a:cubicBezTo>
                  <a:cubicBezTo>
                    <a:pt x="25224" y="5532"/>
                    <a:pt x="38578" y="0"/>
                    <a:pt x="525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9040" y="4748682"/>
            <a:ext cx="6660441" cy="4195353"/>
            <a:chOff x="0" y="0"/>
            <a:chExt cx="8880588" cy="559380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 cstate="print"/>
            <a:srcRect t="218" b="218"/>
            <a:stretch>
              <a:fillRect/>
            </a:stretch>
          </p:blipFill>
          <p:spPr>
            <a:xfrm>
              <a:off x="0" y="0"/>
              <a:ext cx="8880588" cy="5593804"/>
            </a:xfrm>
            <a:prstGeom prst="rect">
              <a:avLst/>
            </a:prstGeom>
          </p:spPr>
        </p:pic>
      </p:grpSp>
      <p:sp>
        <p:nvSpPr>
          <p:cNvPr id="12" name="AutoShape 12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3" name="Group 13"/>
          <p:cNvGrpSpPr/>
          <p:nvPr/>
        </p:nvGrpSpPr>
        <p:grpSpPr>
          <a:xfrm>
            <a:off x="5792227" y="444811"/>
            <a:ext cx="13128087" cy="1167778"/>
            <a:chOff x="0" y="0"/>
            <a:chExt cx="3457603" cy="3075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57603" cy="307563"/>
            </a:xfrm>
            <a:custGeom>
              <a:avLst/>
              <a:gdLst/>
              <a:ahLst/>
              <a:cxnLst/>
              <a:rect l="l" t="t" r="r" b="b"/>
              <a:pathLst>
                <a:path w="3457603" h="307563">
                  <a:moveTo>
                    <a:pt x="30076" y="0"/>
                  </a:moveTo>
                  <a:lnTo>
                    <a:pt x="3427527" y="0"/>
                  </a:lnTo>
                  <a:cubicBezTo>
                    <a:pt x="3435504" y="0"/>
                    <a:pt x="3443154" y="3169"/>
                    <a:pt x="3448794" y="8809"/>
                  </a:cubicBezTo>
                  <a:cubicBezTo>
                    <a:pt x="3454434" y="14449"/>
                    <a:pt x="3457603" y="22099"/>
                    <a:pt x="3457603" y="30076"/>
                  </a:cubicBezTo>
                  <a:lnTo>
                    <a:pt x="3457603" y="277487"/>
                  </a:lnTo>
                  <a:cubicBezTo>
                    <a:pt x="3457603" y="294098"/>
                    <a:pt x="3444137" y="307563"/>
                    <a:pt x="3427527" y="307563"/>
                  </a:cubicBezTo>
                  <a:lnTo>
                    <a:pt x="30076" y="307563"/>
                  </a:lnTo>
                  <a:cubicBezTo>
                    <a:pt x="13465" y="307563"/>
                    <a:pt x="0" y="294098"/>
                    <a:pt x="0" y="277487"/>
                  </a:cubicBezTo>
                  <a:lnTo>
                    <a:pt x="0" y="30076"/>
                  </a:lnTo>
                  <a:cubicBezTo>
                    <a:pt x="0" y="13465"/>
                    <a:pt x="13465" y="0"/>
                    <a:pt x="30076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854686" y="4733823"/>
            <a:ext cx="6779286" cy="402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4" lvl="1" indent="-334647">
              <a:lnSpc>
                <a:spcPts val="4371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Une équipe de professionnels à votre écoute, pour répondre à tous types de questions éducatives</a:t>
            </a:r>
          </a:p>
          <a:p>
            <a:pPr>
              <a:lnSpc>
                <a:spcPts val="3101"/>
              </a:lnSpc>
            </a:pPr>
            <a:endParaRPr lang="en-US" sz="3100" spc="93">
              <a:solidFill>
                <a:srgbClr val="1B1B1B"/>
              </a:solidFill>
              <a:latin typeface="Open Sans 1"/>
            </a:endParaRPr>
          </a:p>
          <a:p>
            <a:pPr marL="669294" lvl="1" indent="-334647">
              <a:lnSpc>
                <a:spcPts val="3720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Appel non surtaxé</a:t>
            </a:r>
          </a:p>
          <a:p>
            <a:pPr>
              <a:lnSpc>
                <a:spcPts val="1199"/>
              </a:lnSpc>
            </a:pPr>
            <a:endParaRPr lang="en-US" sz="3100" spc="93">
              <a:solidFill>
                <a:srgbClr val="1B1B1B"/>
              </a:solidFill>
              <a:latin typeface="Open Sans 1"/>
            </a:endParaRPr>
          </a:p>
          <a:p>
            <a:pPr>
              <a:lnSpc>
                <a:spcPts val="2639"/>
              </a:lnSpc>
            </a:pPr>
            <a:endParaRPr lang="en-US" sz="3100" spc="93">
              <a:solidFill>
                <a:srgbClr val="1B1B1B"/>
              </a:solidFill>
              <a:latin typeface="Open Sans 1"/>
            </a:endParaRPr>
          </a:p>
          <a:p>
            <a:pPr marL="669294" lvl="1" indent="-334647">
              <a:lnSpc>
                <a:spcPts val="3720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Anonymat et confidentialité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77857" y="646726"/>
            <a:ext cx="11967686" cy="64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>
                <a:solidFill>
                  <a:srgbClr val="FFFFFF"/>
                </a:solidFill>
                <a:latin typeface="Maven Pro Regular"/>
              </a:rPr>
              <a:t>LA PLATEFORME TÉLÉPHONIQUE APEL SERVICE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38196" y="2245420"/>
            <a:ext cx="10786918" cy="796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0"/>
              </a:lnSpc>
            </a:pPr>
            <a:r>
              <a:rPr lang="en-US" sz="4685">
                <a:solidFill>
                  <a:srgbClr val="FFFFFF"/>
                </a:solidFill>
                <a:latin typeface="Hind Guntur Bold"/>
              </a:rPr>
              <a:t>TROIS DOMAINES D’INTERVENTION 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70990" y="8818477"/>
            <a:ext cx="9349155" cy="1735147"/>
          </a:xfrm>
          <a:custGeom>
            <a:avLst/>
            <a:gdLst/>
            <a:ahLst/>
            <a:cxnLst/>
            <a:rect l="l" t="t" r="r" b="b"/>
            <a:pathLst>
              <a:path w="9349155" h="1735147">
                <a:moveTo>
                  <a:pt x="0" y="0"/>
                </a:moveTo>
                <a:lnTo>
                  <a:pt x="9349155" y="0"/>
                </a:lnTo>
                <a:lnTo>
                  <a:pt x="9349155" y="1735147"/>
                </a:lnTo>
                <a:lnTo>
                  <a:pt x="0" y="17351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75000"/>
            </a:blip>
            <a:stretch>
              <a:fillRect t="-9605" b="-960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148024" y="8371600"/>
            <a:ext cx="7842473" cy="1735147"/>
          </a:xfrm>
          <a:custGeom>
            <a:avLst/>
            <a:gdLst/>
            <a:ahLst/>
            <a:cxnLst/>
            <a:rect l="l" t="t" r="r" b="b"/>
            <a:pathLst>
              <a:path w="7842473" h="1735147">
                <a:moveTo>
                  <a:pt x="0" y="0"/>
                </a:moveTo>
                <a:lnTo>
                  <a:pt x="7842473" y="0"/>
                </a:lnTo>
                <a:lnTo>
                  <a:pt x="7842473" y="1735147"/>
                </a:lnTo>
                <a:lnTo>
                  <a:pt x="0" y="17351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555756" y="1815625"/>
            <a:ext cx="12008332" cy="8078244"/>
            <a:chOff x="0" y="0"/>
            <a:chExt cx="3162688" cy="21276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62688" cy="2127603"/>
            </a:xfrm>
            <a:custGeom>
              <a:avLst/>
              <a:gdLst/>
              <a:ahLst/>
              <a:cxnLst/>
              <a:rect l="l" t="t" r="r" b="b"/>
              <a:pathLst>
                <a:path w="3162688" h="2127603">
                  <a:moveTo>
                    <a:pt x="32880" y="0"/>
                  </a:moveTo>
                  <a:lnTo>
                    <a:pt x="3129808" y="0"/>
                  </a:lnTo>
                  <a:cubicBezTo>
                    <a:pt x="3147967" y="0"/>
                    <a:pt x="3162688" y="14721"/>
                    <a:pt x="3162688" y="32880"/>
                  </a:cubicBezTo>
                  <a:lnTo>
                    <a:pt x="3162688" y="2094723"/>
                  </a:lnTo>
                  <a:cubicBezTo>
                    <a:pt x="3162688" y="2112882"/>
                    <a:pt x="3147967" y="2127603"/>
                    <a:pt x="3129808" y="2127603"/>
                  </a:cubicBezTo>
                  <a:lnTo>
                    <a:pt x="32880" y="2127603"/>
                  </a:lnTo>
                  <a:cubicBezTo>
                    <a:pt x="14721" y="2127603"/>
                    <a:pt x="0" y="2112882"/>
                    <a:pt x="0" y="2094723"/>
                  </a:cubicBezTo>
                  <a:lnTo>
                    <a:pt x="0" y="32880"/>
                  </a:lnTo>
                  <a:cubicBezTo>
                    <a:pt x="0" y="14721"/>
                    <a:pt x="14721" y="0"/>
                    <a:pt x="3288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8" name="Group 8"/>
          <p:cNvGrpSpPr/>
          <p:nvPr/>
        </p:nvGrpSpPr>
        <p:grpSpPr>
          <a:xfrm>
            <a:off x="5792227" y="444811"/>
            <a:ext cx="13128087" cy="1167778"/>
            <a:chOff x="0" y="0"/>
            <a:chExt cx="3457603" cy="3075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57603" cy="307563"/>
            </a:xfrm>
            <a:custGeom>
              <a:avLst/>
              <a:gdLst/>
              <a:ahLst/>
              <a:cxnLst/>
              <a:rect l="l" t="t" r="r" b="b"/>
              <a:pathLst>
                <a:path w="3457603" h="307563">
                  <a:moveTo>
                    <a:pt x="30076" y="0"/>
                  </a:moveTo>
                  <a:lnTo>
                    <a:pt x="3427527" y="0"/>
                  </a:lnTo>
                  <a:cubicBezTo>
                    <a:pt x="3435504" y="0"/>
                    <a:pt x="3443154" y="3169"/>
                    <a:pt x="3448794" y="8809"/>
                  </a:cubicBezTo>
                  <a:cubicBezTo>
                    <a:pt x="3454434" y="14449"/>
                    <a:pt x="3457603" y="22099"/>
                    <a:pt x="3457603" y="30076"/>
                  </a:cubicBezTo>
                  <a:lnTo>
                    <a:pt x="3457603" y="277487"/>
                  </a:lnTo>
                  <a:cubicBezTo>
                    <a:pt x="3457603" y="294098"/>
                    <a:pt x="3444137" y="307563"/>
                    <a:pt x="3427527" y="307563"/>
                  </a:cubicBezTo>
                  <a:lnTo>
                    <a:pt x="30076" y="307563"/>
                  </a:lnTo>
                  <a:cubicBezTo>
                    <a:pt x="13465" y="307563"/>
                    <a:pt x="0" y="294098"/>
                    <a:pt x="0" y="277487"/>
                  </a:cubicBezTo>
                  <a:lnTo>
                    <a:pt x="0" y="30076"/>
                  </a:lnTo>
                  <a:cubicBezTo>
                    <a:pt x="0" y="13465"/>
                    <a:pt x="13465" y="0"/>
                    <a:pt x="30076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77857" y="646726"/>
            <a:ext cx="11967686" cy="128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>
                <a:solidFill>
                  <a:srgbClr val="FFFFFF"/>
                </a:solidFill>
                <a:latin typeface="Maven Pro Regular"/>
              </a:rPr>
              <a:t>LE SERVICE INFORMATION ET CONSEIL AUX FAMILLES</a:t>
            </a:r>
          </a:p>
          <a:p>
            <a:pPr>
              <a:lnSpc>
                <a:spcPts val="5136"/>
              </a:lnSpc>
            </a:pPr>
            <a:endParaRPr lang="en-US" sz="3668">
              <a:solidFill>
                <a:srgbClr val="FFFFFF"/>
              </a:solidFill>
              <a:latin typeface="Maven Pro Regular"/>
            </a:endParaRPr>
          </a:p>
        </p:txBody>
      </p:sp>
      <p:pic>
        <p:nvPicPr>
          <p:cNvPr id="12" name="Picture 12"/>
          <p:cNvPicPr>
            <a:picLocks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58468" y="2505139"/>
            <a:ext cx="12005620" cy="675316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1334" y="764647"/>
            <a:ext cx="14125331" cy="8757705"/>
          </a:xfrm>
          <a:custGeom>
            <a:avLst/>
            <a:gdLst/>
            <a:ahLst/>
            <a:cxnLst/>
            <a:rect l="l" t="t" r="r" b="b"/>
            <a:pathLst>
              <a:path w="14125331" h="8757705">
                <a:moveTo>
                  <a:pt x="0" y="0"/>
                </a:moveTo>
                <a:lnTo>
                  <a:pt x="14125332" y="0"/>
                </a:lnTo>
                <a:lnTo>
                  <a:pt x="14125332" y="8757706"/>
                </a:lnTo>
                <a:lnTo>
                  <a:pt x="0" y="875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4791336" y="1516658"/>
            <a:ext cx="8385786" cy="7253684"/>
            <a:chOff x="0" y="0"/>
            <a:chExt cx="11181047" cy="9671579"/>
          </a:xfrm>
        </p:grpSpPr>
        <p:sp>
          <p:nvSpPr>
            <p:cNvPr id="4" name="TextBox 4"/>
            <p:cNvSpPr txBox="1"/>
            <p:nvPr/>
          </p:nvSpPr>
          <p:spPr>
            <a:xfrm>
              <a:off x="0" y="1532240"/>
              <a:ext cx="11181047" cy="6883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59"/>
                </a:lnSpc>
              </a:pPr>
              <a:endParaRPr/>
            </a:p>
            <a:p>
              <a:pPr algn="ctr">
                <a:lnSpc>
                  <a:spcPts val="2199"/>
                </a:lnSpc>
              </a:pPr>
              <a:endParaRPr/>
            </a:p>
            <a:p>
              <a:pPr algn="ctr">
                <a:lnSpc>
                  <a:spcPts val="10119"/>
                </a:lnSpc>
              </a:pPr>
              <a:r>
                <a:rPr lang="en-US" sz="9199">
                  <a:solidFill>
                    <a:srgbClr val="0C0D0E"/>
                  </a:solidFill>
                  <a:latin typeface="Dosis Extra Bold"/>
                </a:rPr>
                <a:t>LA COTISATION À L’APEL</a:t>
              </a:r>
            </a:p>
            <a:p>
              <a:pPr algn="ctr">
                <a:lnSpc>
                  <a:spcPts val="15958"/>
                </a:lnSpc>
              </a:pPr>
              <a:endParaRPr lang="en-US" sz="9199">
                <a:solidFill>
                  <a:srgbClr val="0C0D0E"/>
                </a:solidFill>
                <a:latin typeface="Dosis Extra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55418"/>
              <a:ext cx="11181047" cy="81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4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0513"/>
              <a:ext cx="11181047" cy="1106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8662506">
            <a:off x="12751804" y="5053576"/>
            <a:ext cx="5890924" cy="674779"/>
          </a:xfrm>
          <a:custGeom>
            <a:avLst/>
            <a:gdLst/>
            <a:ahLst/>
            <a:cxnLst/>
            <a:rect l="l" t="t" r="r" b="b"/>
            <a:pathLst>
              <a:path w="5890924" h="674779">
                <a:moveTo>
                  <a:pt x="0" y="0"/>
                </a:moveTo>
                <a:lnTo>
                  <a:pt x="5890925" y="0"/>
                </a:lnTo>
                <a:lnTo>
                  <a:pt x="5890925" y="674778"/>
                </a:lnTo>
                <a:lnTo>
                  <a:pt x="0" y="67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2219586" y="5251007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1303594" y="444811"/>
            <a:ext cx="7616719" cy="1167778"/>
            <a:chOff x="0" y="0"/>
            <a:chExt cx="2006050" cy="3075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6049" cy="307563"/>
            </a:xfrm>
            <a:custGeom>
              <a:avLst/>
              <a:gdLst/>
              <a:ahLst/>
              <a:cxnLst/>
              <a:rect l="l" t="t" r="r" b="b"/>
              <a:pathLst>
                <a:path w="2006049" h="307563">
                  <a:moveTo>
                    <a:pt x="51838" y="0"/>
                  </a:moveTo>
                  <a:lnTo>
                    <a:pt x="1954211" y="0"/>
                  </a:lnTo>
                  <a:cubicBezTo>
                    <a:pt x="1982841" y="0"/>
                    <a:pt x="2006049" y="23209"/>
                    <a:pt x="2006049" y="51838"/>
                  </a:cubicBezTo>
                  <a:lnTo>
                    <a:pt x="2006049" y="255725"/>
                  </a:lnTo>
                  <a:cubicBezTo>
                    <a:pt x="2006049" y="284354"/>
                    <a:pt x="1982841" y="307563"/>
                    <a:pt x="1954211" y="307563"/>
                  </a:cubicBezTo>
                  <a:lnTo>
                    <a:pt x="51838" y="307563"/>
                  </a:lnTo>
                  <a:cubicBezTo>
                    <a:pt x="23209" y="307563"/>
                    <a:pt x="0" y="284354"/>
                    <a:pt x="0" y="255725"/>
                  </a:cubicBezTo>
                  <a:lnTo>
                    <a:pt x="0" y="51838"/>
                  </a:lnTo>
                  <a:cubicBezTo>
                    <a:pt x="0" y="23209"/>
                    <a:pt x="23209" y="0"/>
                    <a:pt x="51838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356270" y="684770"/>
            <a:ext cx="5493492" cy="64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>
                <a:solidFill>
                  <a:srgbClr val="FFFFFF"/>
                </a:solidFill>
                <a:latin typeface="Maven Pro Regular"/>
              </a:rPr>
              <a:t>LA COTISATION À L’APEL</a:t>
            </a:r>
          </a:p>
        </p:txBody>
      </p:sp>
      <p:sp>
        <p:nvSpPr>
          <p:cNvPr id="7" name="Freeform 7"/>
          <p:cNvSpPr/>
          <p:nvPr/>
        </p:nvSpPr>
        <p:spPr>
          <a:xfrm>
            <a:off x="9017073" y="8535449"/>
            <a:ext cx="7113419" cy="1319066"/>
          </a:xfrm>
          <a:custGeom>
            <a:avLst/>
            <a:gdLst/>
            <a:ahLst/>
            <a:cxnLst/>
            <a:rect l="l" t="t" r="r" b="b"/>
            <a:pathLst>
              <a:path w="7113419" h="1319066">
                <a:moveTo>
                  <a:pt x="0" y="0"/>
                </a:moveTo>
                <a:lnTo>
                  <a:pt x="7113419" y="0"/>
                </a:lnTo>
                <a:lnTo>
                  <a:pt x="7113419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 t="-9657" b="-9657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8" name="Group 8"/>
          <p:cNvGrpSpPr/>
          <p:nvPr/>
        </p:nvGrpSpPr>
        <p:grpSpPr>
          <a:xfrm>
            <a:off x="9733585" y="3908455"/>
            <a:ext cx="5781876" cy="5286527"/>
            <a:chOff x="0" y="0"/>
            <a:chExt cx="1522799" cy="13923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2799" cy="1392336"/>
            </a:xfrm>
            <a:custGeom>
              <a:avLst/>
              <a:gdLst/>
              <a:ahLst/>
              <a:cxnLst/>
              <a:rect l="l" t="t" r="r" b="b"/>
              <a:pathLst>
                <a:path w="1522799" h="1392336">
                  <a:moveTo>
                    <a:pt x="68289" y="0"/>
                  </a:moveTo>
                  <a:lnTo>
                    <a:pt x="1454510" y="0"/>
                  </a:lnTo>
                  <a:cubicBezTo>
                    <a:pt x="1472621" y="0"/>
                    <a:pt x="1489991" y="7195"/>
                    <a:pt x="1502797" y="20001"/>
                  </a:cubicBezTo>
                  <a:cubicBezTo>
                    <a:pt x="1515604" y="32808"/>
                    <a:pt x="1522799" y="50178"/>
                    <a:pt x="1522799" y="68289"/>
                  </a:cubicBezTo>
                  <a:lnTo>
                    <a:pt x="1522799" y="1324048"/>
                  </a:lnTo>
                  <a:cubicBezTo>
                    <a:pt x="1522799" y="1361762"/>
                    <a:pt x="1492225" y="1392336"/>
                    <a:pt x="1454510" y="1392336"/>
                  </a:cubicBezTo>
                  <a:lnTo>
                    <a:pt x="68289" y="1392336"/>
                  </a:lnTo>
                  <a:cubicBezTo>
                    <a:pt x="50178" y="1392336"/>
                    <a:pt x="32808" y="1385142"/>
                    <a:pt x="20001" y="1372335"/>
                  </a:cubicBezTo>
                  <a:cubicBezTo>
                    <a:pt x="7195" y="1359528"/>
                    <a:pt x="0" y="1342159"/>
                    <a:pt x="0" y="1324048"/>
                  </a:cubicBezTo>
                  <a:lnTo>
                    <a:pt x="0" y="68289"/>
                  </a:lnTo>
                  <a:cubicBezTo>
                    <a:pt x="0" y="30574"/>
                    <a:pt x="30574" y="0"/>
                    <a:pt x="6828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993393" y="4108187"/>
            <a:ext cx="5109624" cy="2674802"/>
            <a:chOff x="0" y="0"/>
            <a:chExt cx="6812832" cy="3566403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/>
            <a:srcRect t="10566" b="10566"/>
            <a:stretch>
              <a:fillRect/>
            </a:stretch>
          </p:blipFill>
          <p:spPr>
            <a:xfrm>
              <a:off x="0" y="0"/>
              <a:ext cx="6812832" cy="3566403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9733585" y="7105329"/>
            <a:ext cx="5781876" cy="19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6"/>
              </a:lnSpc>
            </a:pPr>
            <a:r>
              <a:rPr lang="en-US" sz="3496">
                <a:solidFill>
                  <a:srgbClr val="1B1B1B"/>
                </a:solidFill>
                <a:latin typeface="Open Sans 1 Bold"/>
              </a:rPr>
              <a:t>PORTÉE SUR LA FACTURE DE SCOLARITÉ</a:t>
            </a:r>
          </a:p>
          <a:p>
            <a:pPr algn="ctr">
              <a:lnSpc>
                <a:spcPts val="3846"/>
              </a:lnSpc>
            </a:pPr>
            <a:r>
              <a:rPr lang="en-US" sz="3496">
                <a:solidFill>
                  <a:srgbClr val="1B1B1B"/>
                </a:solidFill>
                <a:latin typeface="Open Sans 1 Bold"/>
              </a:rPr>
              <a:t>et réglée</a:t>
            </a:r>
          </a:p>
          <a:p>
            <a:pPr algn="ctr">
              <a:lnSpc>
                <a:spcPts val="3846"/>
              </a:lnSpc>
            </a:pPr>
            <a:r>
              <a:rPr lang="en-US" sz="3496">
                <a:solidFill>
                  <a:srgbClr val="1B1B1B"/>
                </a:solidFill>
                <a:latin typeface="Open Sans 1 Bold"/>
              </a:rPr>
              <a:t>en une fois</a:t>
            </a:r>
          </a:p>
        </p:txBody>
      </p:sp>
      <p:sp>
        <p:nvSpPr>
          <p:cNvPr id="14" name="Freeform 14"/>
          <p:cNvSpPr/>
          <p:nvPr/>
        </p:nvSpPr>
        <p:spPr>
          <a:xfrm>
            <a:off x="2620166" y="8535449"/>
            <a:ext cx="7113419" cy="1319066"/>
          </a:xfrm>
          <a:custGeom>
            <a:avLst/>
            <a:gdLst/>
            <a:ahLst/>
            <a:cxnLst/>
            <a:rect l="l" t="t" r="r" b="b"/>
            <a:pathLst>
              <a:path w="7113419" h="1319066">
                <a:moveTo>
                  <a:pt x="0" y="0"/>
                </a:moveTo>
                <a:lnTo>
                  <a:pt x="7113419" y="0"/>
                </a:lnTo>
                <a:lnTo>
                  <a:pt x="7113419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 t="-9657" b="-9657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5" name="Group 15"/>
          <p:cNvGrpSpPr/>
          <p:nvPr/>
        </p:nvGrpSpPr>
        <p:grpSpPr>
          <a:xfrm>
            <a:off x="3336678" y="3908455"/>
            <a:ext cx="5781876" cy="5286527"/>
            <a:chOff x="0" y="0"/>
            <a:chExt cx="1522799" cy="13923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22799" cy="1392336"/>
            </a:xfrm>
            <a:custGeom>
              <a:avLst/>
              <a:gdLst/>
              <a:ahLst/>
              <a:cxnLst/>
              <a:rect l="l" t="t" r="r" b="b"/>
              <a:pathLst>
                <a:path w="1522799" h="1392336">
                  <a:moveTo>
                    <a:pt x="68289" y="0"/>
                  </a:moveTo>
                  <a:lnTo>
                    <a:pt x="1454510" y="0"/>
                  </a:lnTo>
                  <a:cubicBezTo>
                    <a:pt x="1472621" y="0"/>
                    <a:pt x="1489991" y="7195"/>
                    <a:pt x="1502797" y="20001"/>
                  </a:cubicBezTo>
                  <a:cubicBezTo>
                    <a:pt x="1515604" y="32808"/>
                    <a:pt x="1522799" y="50178"/>
                    <a:pt x="1522799" y="68289"/>
                  </a:cubicBezTo>
                  <a:lnTo>
                    <a:pt x="1522799" y="1324048"/>
                  </a:lnTo>
                  <a:cubicBezTo>
                    <a:pt x="1522799" y="1361762"/>
                    <a:pt x="1492225" y="1392336"/>
                    <a:pt x="1454510" y="1392336"/>
                  </a:cubicBezTo>
                  <a:lnTo>
                    <a:pt x="68289" y="1392336"/>
                  </a:lnTo>
                  <a:cubicBezTo>
                    <a:pt x="50178" y="1392336"/>
                    <a:pt x="32808" y="1385142"/>
                    <a:pt x="20001" y="1372335"/>
                  </a:cubicBezTo>
                  <a:cubicBezTo>
                    <a:pt x="7195" y="1359528"/>
                    <a:pt x="0" y="1342159"/>
                    <a:pt x="0" y="1324048"/>
                  </a:cubicBezTo>
                  <a:lnTo>
                    <a:pt x="0" y="68289"/>
                  </a:lnTo>
                  <a:cubicBezTo>
                    <a:pt x="0" y="30574"/>
                    <a:pt x="30574" y="0"/>
                    <a:pt x="6828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596486" y="4108187"/>
            <a:ext cx="5109624" cy="2674802"/>
            <a:chOff x="0" y="0"/>
            <a:chExt cx="6812832" cy="3566403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 cstate="print"/>
            <a:srcRect t="10714" b="10714"/>
            <a:stretch>
              <a:fillRect/>
            </a:stretch>
          </p:blipFill>
          <p:spPr>
            <a:xfrm>
              <a:off x="0" y="0"/>
              <a:ext cx="6812832" cy="3566403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3362124" y="7565487"/>
            <a:ext cx="5781876" cy="48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6"/>
              </a:lnSpc>
            </a:pPr>
            <a:r>
              <a:rPr lang="en-US" sz="3496" dirty="0">
                <a:solidFill>
                  <a:srgbClr val="1B1B1B"/>
                </a:solidFill>
                <a:latin typeface="Open Sans 1 Bold"/>
              </a:rPr>
              <a:t>UNE ET INDIVISIBLE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46585" y="5766667"/>
            <a:ext cx="6462346" cy="1807626"/>
            <a:chOff x="0" y="0"/>
            <a:chExt cx="1702017" cy="4760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2017" cy="476083"/>
            </a:xfrm>
            <a:custGeom>
              <a:avLst/>
              <a:gdLst/>
              <a:ahLst/>
              <a:cxnLst/>
              <a:rect l="l" t="t" r="r" b="b"/>
              <a:pathLst>
                <a:path w="1702017" h="476083">
                  <a:moveTo>
                    <a:pt x="61098" y="0"/>
                  </a:moveTo>
                  <a:lnTo>
                    <a:pt x="1640919" y="0"/>
                  </a:lnTo>
                  <a:cubicBezTo>
                    <a:pt x="1674663" y="0"/>
                    <a:pt x="1702017" y="27355"/>
                    <a:pt x="1702017" y="61098"/>
                  </a:cubicBezTo>
                  <a:lnTo>
                    <a:pt x="1702017" y="414984"/>
                  </a:lnTo>
                  <a:cubicBezTo>
                    <a:pt x="1702017" y="431189"/>
                    <a:pt x="1695580" y="446729"/>
                    <a:pt x="1684122" y="458187"/>
                  </a:cubicBezTo>
                  <a:cubicBezTo>
                    <a:pt x="1672664" y="469645"/>
                    <a:pt x="1657123" y="476083"/>
                    <a:pt x="1640919" y="476083"/>
                  </a:cubicBezTo>
                  <a:lnTo>
                    <a:pt x="61098" y="476083"/>
                  </a:lnTo>
                  <a:cubicBezTo>
                    <a:pt x="44894" y="476083"/>
                    <a:pt x="29353" y="469645"/>
                    <a:pt x="17895" y="458187"/>
                  </a:cubicBezTo>
                  <a:cubicBezTo>
                    <a:pt x="6437" y="446729"/>
                    <a:pt x="0" y="431189"/>
                    <a:pt x="0" y="414984"/>
                  </a:cubicBezTo>
                  <a:lnTo>
                    <a:pt x="0" y="61098"/>
                  </a:lnTo>
                  <a:cubicBezTo>
                    <a:pt x="0" y="44894"/>
                    <a:pt x="6437" y="29353"/>
                    <a:pt x="17895" y="17895"/>
                  </a:cubicBezTo>
                  <a:cubicBezTo>
                    <a:pt x="29353" y="6437"/>
                    <a:pt x="44894" y="0"/>
                    <a:pt x="61098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6585" y="2955626"/>
            <a:ext cx="6462346" cy="2448187"/>
            <a:chOff x="0" y="0"/>
            <a:chExt cx="1702017" cy="6447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2017" cy="644790"/>
            </a:xfrm>
            <a:custGeom>
              <a:avLst/>
              <a:gdLst/>
              <a:ahLst/>
              <a:cxnLst/>
              <a:rect l="l" t="t" r="r" b="b"/>
              <a:pathLst>
                <a:path w="1702017" h="644790">
                  <a:moveTo>
                    <a:pt x="61098" y="0"/>
                  </a:moveTo>
                  <a:lnTo>
                    <a:pt x="1640919" y="0"/>
                  </a:lnTo>
                  <a:cubicBezTo>
                    <a:pt x="1674663" y="0"/>
                    <a:pt x="1702017" y="27355"/>
                    <a:pt x="1702017" y="61098"/>
                  </a:cubicBezTo>
                  <a:lnTo>
                    <a:pt x="1702017" y="583692"/>
                  </a:lnTo>
                  <a:cubicBezTo>
                    <a:pt x="1702017" y="599896"/>
                    <a:pt x="1695580" y="615437"/>
                    <a:pt x="1684122" y="626895"/>
                  </a:cubicBezTo>
                  <a:cubicBezTo>
                    <a:pt x="1672664" y="638353"/>
                    <a:pt x="1657123" y="644790"/>
                    <a:pt x="1640919" y="644790"/>
                  </a:cubicBezTo>
                  <a:lnTo>
                    <a:pt x="61098" y="644790"/>
                  </a:lnTo>
                  <a:cubicBezTo>
                    <a:pt x="44894" y="644790"/>
                    <a:pt x="29353" y="638353"/>
                    <a:pt x="17895" y="626895"/>
                  </a:cubicBezTo>
                  <a:cubicBezTo>
                    <a:pt x="6437" y="615437"/>
                    <a:pt x="0" y="599896"/>
                    <a:pt x="0" y="583692"/>
                  </a:cubicBezTo>
                  <a:lnTo>
                    <a:pt x="0" y="61098"/>
                  </a:lnTo>
                  <a:cubicBezTo>
                    <a:pt x="0" y="44894"/>
                    <a:pt x="6437" y="29353"/>
                    <a:pt x="17895" y="17895"/>
                  </a:cubicBezTo>
                  <a:cubicBezTo>
                    <a:pt x="29353" y="6437"/>
                    <a:pt x="44894" y="0"/>
                    <a:pt x="61098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85181" y="2955626"/>
            <a:ext cx="8542249" cy="6931943"/>
            <a:chOff x="0" y="0"/>
            <a:chExt cx="2249810" cy="18256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49810" cy="1825697"/>
            </a:xfrm>
            <a:custGeom>
              <a:avLst/>
              <a:gdLst/>
              <a:ahLst/>
              <a:cxnLst/>
              <a:rect l="l" t="t" r="r" b="b"/>
              <a:pathLst>
                <a:path w="2249810" h="1825697">
                  <a:moveTo>
                    <a:pt x="46222" y="0"/>
                  </a:moveTo>
                  <a:lnTo>
                    <a:pt x="2203589" y="0"/>
                  </a:lnTo>
                  <a:cubicBezTo>
                    <a:pt x="2229116" y="0"/>
                    <a:pt x="2249810" y="20694"/>
                    <a:pt x="2249810" y="46222"/>
                  </a:cubicBezTo>
                  <a:lnTo>
                    <a:pt x="2249810" y="1779475"/>
                  </a:lnTo>
                  <a:cubicBezTo>
                    <a:pt x="2249810" y="1805003"/>
                    <a:pt x="2229116" y="1825697"/>
                    <a:pt x="2203589" y="1825697"/>
                  </a:cubicBezTo>
                  <a:lnTo>
                    <a:pt x="46222" y="1825697"/>
                  </a:lnTo>
                  <a:cubicBezTo>
                    <a:pt x="20694" y="1825697"/>
                    <a:pt x="0" y="1805003"/>
                    <a:pt x="0" y="1779475"/>
                  </a:cubicBezTo>
                  <a:lnTo>
                    <a:pt x="0" y="46222"/>
                  </a:lnTo>
                  <a:cubicBezTo>
                    <a:pt x="0" y="20694"/>
                    <a:pt x="20694" y="0"/>
                    <a:pt x="46222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415073" y="8070436"/>
            <a:ext cx="7923418" cy="1817133"/>
            <a:chOff x="0" y="0"/>
            <a:chExt cx="2086826" cy="4785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86826" cy="478586"/>
            </a:xfrm>
            <a:custGeom>
              <a:avLst/>
              <a:gdLst/>
              <a:ahLst/>
              <a:cxnLst/>
              <a:rect l="l" t="t" r="r" b="b"/>
              <a:pathLst>
                <a:path w="2086826" h="478586">
                  <a:moveTo>
                    <a:pt x="49832" y="0"/>
                  </a:moveTo>
                  <a:lnTo>
                    <a:pt x="2036994" y="0"/>
                  </a:lnTo>
                  <a:cubicBezTo>
                    <a:pt x="2064516" y="0"/>
                    <a:pt x="2086826" y="22310"/>
                    <a:pt x="2086826" y="49832"/>
                  </a:cubicBezTo>
                  <a:lnTo>
                    <a:pt x="2086826" y="428755"/>
                  </a:lnTo>
                  <a:cubicBezTo>
                    <a:pt x="2086826" y="441971"/>
                    <a:pt x="2081576" y="454646"/>
                    <a:pt x="2072231" y="463991"/>
                  </a:cubicBezTo>
                  <a:cubicBezTo>
                    <a:pt x="2062886" y="473336"/>
                    <a:pt x="2050211" y="478586"/>
                    <a:pt x="2036994" y="478586"/>
                  </a:cubicBezTo>
                  <a:lnTo>
                    <a:pt x="49832" y="478586"/>
                  </a:lnTo>
                  <a:cubicBezTo>
                    <a:pt x="36616" y="478586"/>
                    <a:pt x="23941" y="473336"/>
                    <a:pt x="14595" y="463991"/>
                  </a:cubicBezTo>
                  <a:cubicBezTo>
                    <a:pt x="5250" y="454646"/>
                    <a:pt x="0" y="441971"/>
                    <a:pt x="0" y="428755"/>
                  </a:cubicBezTo>
                  <a:lnTo>
                    <a:pt x="0" y="49832"/>
                  </a:lnTo>
                  <a:cubicBezTo>
                    <a:pt x="0" y="36616"/>
                    <a:pt x="5250" y="23941"/>
                    <a:pt x="14595" y="14595"/>
                  </a:cubicBezTo>
                  <a:cubicBezTo>
                    <a:pt x="23941" y="5250"/>
                    <a:pt x="36616" y="0"/>
                    <a:pt x="49832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62625" y="2865792"/>
            <a:ext cx="1142825" cy="114282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9BCED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962625" y="7769325"/>
            <a:ext cx="1142825" cy="114282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9BCED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-1068885" y="7460836"/>
            <a:ext cx="2726055" cy="4114800"/>
          </a:xfrm>
          <a:custGeom>
            <a:avLst/>
            <a:gdLst/>
            <a:ahLst/>
            <a:cxnLst/>
            <a:rect l="l" t="t" r="r" b="b"/>
            <a:pathLst>
              <a:path w="2726055" h="4114800">
                <a:moveTo>
                  <a:pt x="0" y="0"/>
                </a:moveTo>
                <a:lnTo>
                  <a:pt x="2726055" y="0"/>
                </a:lnTo>
                <a:lnTo>
                  <a:pt x="27260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1741994" y="1095188"/>
            <a:ext cx="14333874" cy="134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7916">
                <a:solidFill>
                  <a:srgbClr val="FFFFFF"/>
                </a:solidFill>
                <a:latin typeface="Hind Guntur Bold"/>
              </a:rPr>
              <a:t>DÉROULEMENT DE LA SOIRÉE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53347" y="3000353"/>
            <a:ext cx="5193262" cy="302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4"/>
              </a:lnSpc>
            </a:pPr>
            <a:r>
              <a:rPr lang="en-US" sz="4296" dirty="0">
                <a:solidFill>
                  <a:srgbClr val="FFFFFF"/>
                </a:solidFill>
                <a:latin typeface="Maven Pro Regular"/>
              </a:rPr>
              <a:t>Mot </a:t>
            </a:r>
            <a:r>
              <a:rPr lang="en-US" sz="4296" dirty="0" err="1">
                <a:solidFill>
                  <a:srgbClr val="FFFFFF"/>
                </a:solidFill>
                <a:latin typeface="Maven Pro Regular"/>
              </a:rPr>
              <a:t>d’accueil</a:t>
            </a:r>
            <a:r>
              <a:rPr lang="en-US" sz="4296" dirty="0">
                <a:solidFill>
                  <a:srgbClr val="FFFFFF"/>
                </a:solidFill>
                <a:latin typeface="Maven Pro Regular"/>
              </a:rPr>
              <a:t> du </a:t>
            </a:r>
            <a:r>
              <a:rPr lang="en-US" sz="4296" dirty="0" err="1">
                <a:solidFill>
                  <a:srgbClr val="FFFFFF"/>
                </a:solidFill>
                <a:latin typeface="Maven Pro Regular"/>
              </a:rPr>
              <a:t>président</a:t>
            </a:r>
            <a:r>
              <a:rPr lang="en-US" sz="4296" dirty="0">
                <a:solidFill>
                  <a:srgbClr val="FFFFFF"/>
                </a:solidFill>
                <a:latin typeface="Maven Pro Regular"/>
              </a:rPr>
              <a:t> de </a:t>
            </a:r>
            <a:r>
              <a:rPr lang="en-US" sz="4296" dirty="0" err="1">
                <a:solidFill>
                  <a:srgbClr val="FFFFFF"/>
                </a:solidFill>
                <a:latin typeface="Maven Pro Regular"/>
              </a:rPr>
              <a:t>l’Apel</a:t>
            </a:r>
            <a:r>
              <a:rPr lang="en-US" sz="4296" dirty="0">
                <a:solidFill>
                  <a:srgbClr val="FFFFFF"/>
                </a:solidFill>
                <a:latin typeface="Maven Pro Regular"/>
              </a:rPr>
              <a:t>  </a:t>
            </a:r>
            <a:r>
              <a:rPr lang="en-US" sz="4296" dirty="0" err="1">
                <a:solidFill>
                  <a:srgbClr val="FFFFFF"/>
                </a:solidFill>
                <a:latin typeface="Maven Pro Regular"/>
              </a:rPr>
              <a:t>d’établissement</a:t>
            </a:r>
            <a:endParaRPr lang="en-US" sz="4296" dirty="0">
              <a:solidFill>
                <a:srgbClr val="FFFFFF"/>
              </a:solidFill>
              <a:latin typeface="Maven Pro Regular"/>
            </a:endParaRPr>
          </a:p>
          <a:p>
            <a:pPr algn="ctr">
              <a:lnSpc>
                <a:spcPts val="6014"/>
              </a:lnSpc>
            </a:pPr>
            <a:endParaRPr lang="en-US" sz="4296" dirty="0">
              <a:solidFill>
                <a:srgbClr val="FFFFFF"/>
              </a:solidFill>
              <a:latin typeface="Maven Pro Regular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350380" y="8024403"/>
            <a:ext cx="5527039" cy="2262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4"/>
              </a:lnSpc>
            </a:pPr>
            <a:r>
              <a:rPr lang="en-US" sz="4296">
                <a:solidFill>
                  <a:srgbClr val="FFFFFF"/>
                </a:solidFill>
                <a:latin typeface="Maven Pro Regular"/>
              </a:rPr>
              <a:t>Assemblée Générale           ordinaire</a:t>
            </a:r>
          </a:p>
          <a:p>
            <a:pPr algn="ctr">
              <a:lnSpc>
                <a:spcPts val="6014"/>
              </a:lnSpc>
            </a:pPr>
            <a:endParaRPr lang="en-US" sz="4296">
              <a:solidFill>
                <a:srgbClr val="FFFFFF"/>
              </a:solidFill>
              <a:latin typeface="Maven Pro Regula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699506" y="3096246"/>
            <a:ext cx="8315933" cy="8535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250" lvl="1" indent="-399125">
              <a:lnSpc>
                <a:spcPts val="5176"/>
              </a:lnSpc>
              <a:buFont typeface="Arial"/>
              <a:buChar char="•"/>
            </a:pPr>
            <a:r>
              <a:rPr lang="en-US" sz="3697" dirty="0">
                <a:solidFill>
                  <a:srgbClr val="FFFFFF"/>
                </a:solidFill>
                <a:latin typeface="Maven Pro Regular"/>
              </a:rPr>
              <a:t>Les services </a:t>
            </a:r>
            <a:r>
              <a:rPr lang="en-US" sz="3697" dirty="0" err="1">
                <a:solidFill>
                  <a:srgbClr val="FFFFFF"/>
                </a:solidFill>
                <a:latin typeface="Maven Pro Regular"/>
              </a:rPr>
              <a:t>offerts</a:t>
            </a:r>
            <a:r>
              <a:rPr lang="en-US" sz="3697" dirty="0">
                <a:solidFill>
                  <a:srgbClr val="FFFFFF"/>
                </a:solidFill>
                <a:latin typeface="Maven Pro Regular"/>
              </a:rPr>
              <a:t> aux parents par </a:t>
            </a:r>
            <a:r>
              <a:rPr lang="en-US" sz="3697" dirty="0" err="1">
                <a:solidFill>
                  <a:srgbClr val="FFFFFF"/>
                </a:solidFill>
                <a:latin typeface="Maven Pro Regular"/>
              </a:rPr>
              <a:t>l’Apel</a:t>
            </a:r>
            <a:endParaRPr lang="en-US" sz="3697" dirty="0">
              <a:solidFill>
                <a:srgbClr val="FFFFFF"/>
              </a:solidFill>
              <a:latin typeface="Maven Pro Regular"/>
            </a:endParaRPr>
          </a:p>
          <a:p>
            <a:pPr marL="798250" lvl="1" indent="-399125">
              <a:lnSpc>
                <a:spcPts val="5176"/>
              </a:lnSpc>
              <a:buFont typeface="Arial"/>
              <a:buChar char="•"/>
            </a:pPr>
            <a:r>
              <a:rPr lang="en-US" sz="3697" dirty="0">
                <a:solidFill>
                  <a:srgbClr val="FFFFFF"/>
                </a:solidFill>
                <a:latin typeface="Maven Pro Regular"/>
              </a:rPr>
              <a:t>La </a:t>
            </a:r>
            <a:r>
              <a:rPr lang="en-US" sz="3697" dirty="0" err="1">
                <a:solidFill>
                  <a:srgbClr val="FFFFFF"/>
                </a:solidFill>
                <a:latin typeface="Maven Pro Regular"/>
              </a:rPr>
              <a:t>cotisation</a:t>
            </a:r>
            <a:r>
              <a:rPr lang="en-US" sz="3697" dirty="0">
                <a:solidFill>
                  <a:srgbClr val="FFFFFF"/>
                </a:solidFill>
                <a:latin typeface="Maven Pro Regular"/>
              </a:rPr>
              <a:t> à </a:t>
            </a:r>
            <a:r>
              <a:rPr lang="en-US" sz="3697" dirty="0" err="1">
                <a:solidFill>
                  <a:srgbClr val="FFFFFF"/>
                </a:solidFill>
                <a:latin typeface="Maven Pro Regular"/>
              </a:rPr>
              <a:t>l’Apel</a:t>
            </a:r>
            <a:endParaRPr lang="en-US" sz="3697" dirty="0">
              <a:solidFill>
                <a:srgbClr val="FFFFFF"/>
              </a:solidFill>
              <a:latin typeface="Maven Pro Regular"/>
            </a:endParaRPr>
          </a:p>
          <a:p>
            <a:pPr marL="798250" lvl="1" indent="-399125">
              <a:lnSpc>
                <a:spcPts val="5176"/>
              </a:lnSpc>
              <a:buFont typeface="Arial"/>
              <a:buChar char="•"/>
            </a:pPr>
            <a:r>
              <a:rPr lang="en-US" sz="3697" dirty="0" err="1">
                <a:solidFill>
                  <a:srgbClr val="FFFFFF"/>
                </a:solidFill>
                <a:latin typeface="Maven Pro Regular"/>
              </a:rPr>
              <a:t>Votre</a:t>
            </a:r>
            <a:r>
              <a:rPr lang="en-US" sz="3697" dirty="0">
                <a:solidFill>
                  <a:srgbClr val="FFFFFF"/>
                </a:solidFill>
                <a:latin typeface="Maven Pro Regular"/>
              </a:rPr>
              <a:t> </a:t>
            </a:r>
            <a:r>
              <a:rPr lang="en-US" sz="3697" dirty="0" err="1">
                <a:solidFill>
                  <a:srgbClr val="FFFFFF"/>
                </a:solidFill>
                <a:latin typeface="Maven Pro Regular"/>
              </a:rPr>
              <a:t>Apel</a:t>
            </a:r>
            <a:r>
              <a:rPr lang="en-US" sz="3697" dirty="0">
                <a:solidFill>
                  <a:srgbClr val="FFFFFF"/>
                </a:solidFill>
                <a:latin typeface="Maven Pro Regular"/>
              </a:rPr>
              <a:t> </a:t>
            </a:r>
            <a:r>
              <a:rPr lang="en-US" sz="3697" dirty="0" err="1">
                <a:solidFill>
                  <a:srgbClr val="FFFFFF"/>
                </a:solidFill>
                <a:latin typeface="Maven Pro Regular"/>
              </a:rPr>
              <a:t>départementale</a:t>
            </a:r>
            <a:endParaRPr lang="en-US" sz="3697" dirty="0">
              <a:solidFill>
                <a:srgbClr val="FFFFFF"/>
              </a:solidFill>
              <a:latin typeface="Maven Pro Regular"/>
            </a:endParaRPr>
          </a:p>
          <a:p>
            <a:pPr>
              <a:lnSpc>
                <a:spcPts val="5176"/>
              </a:lnSpc>
            </a:pPr>
            <a:endParaRPr lang="en-US" sz="3697" dirty="0">
              <a:solidFill>
                <a:srgbClr val="FFFFFF"/>
              </a:solidFill>
              <a:latin typeface="Maven Pro Regular"/>
            </a:endParaRPr>
          </a:p>
          <a:p>
            <a:pPr>
              <a:lnSpc>
                <a:spcPts val="5176"/>
              </a:lnSpc>
            </a:pPr>
            <a:r>
              <a:rPr lang="en-US" sz="3697" dirty="0">
                <a:solidFill>
                  <a:srgbClr val="FFFFFF"/>
                </a:solidFill>
                <a:latin typeface="Maven Pro Regular"/>
              </a:rPr>
              <a:t>RAPPORT D'ACTIVITE</a:t>
            </a:r>
          </a:p>
          <a:p>
            <a:pPr marL="798250" lvl="1" indent="-399125">
              <a:lnSpc>
                <a:spcPts val="5176"/>
              </a:lnSpc>
              <a:buFont typeface="Arial"/>
              <a:buChar char="•"/>
            </a:pPr>
            <a:r>
              <a:rPr lang="en-US" sz="3697" dirty="0">
                <a:solidFill>
                  <a:srgbClr val="FFFFFF"/>
                </a:solidFill>
                <a:latin typeface="Maven Pro Regular"/>
              </a:rPr>
              <a:t>Subventions 2022-2023</a:t>
            </a:r>
          </a:p>
          <a:p>
            <a:pPr marL="798250" lvl="1" indent="-399125">
              <a:lnSpc>
                <a:spcPts val="5176"/>
              </a:lnSpc>
              <a:buFont typeface="Arial"/>
              <a:buChar char="•"/>
            </a:pPr>
            <a:r>
              <a:rPr lang="en-US" sz="3697" dirty="0" err="1">
                <a:solidFill>
                  <a:srgbClr val="FFFFFF"/>
                </a:solidFill>
                <a:latin typeface="Maven Pro Regular"/>
              </a:rPr>
              <a:t>Pastorale</a:t>
            </a:r>
            <a:endParaRPr lang="en-US" sz="3697" dirty="0">
              <a:solidFill>
                <a:srgbClr val="FFFFFF"/>
              </a:solidFill>
              <a:latin typeface="Maven Pro Regular"/>
            </a:endParaRPr>
          </a:p>
          <a:p>
            <a:pPr>
              <a:lnSpc>
                <a:spcPts val="5176"/>
              </a:lnSpc>
            </a:pPr>
            <a:endParaRPr lang="en-US" sz="3697" dirty="0">
              <a:solidFill>
                <a:srgbClr val="FFFFFF"/>
              </a:solidFill>
              <a:latin typeface="Maven Pro Regular"/>
            </a:endParaRPr>
          </a:p>
          <a:p>
            <a:pPr>
              <a:lnSpc>
                <a:spcPts val="5176"/>
              </a:lnSpc>
            </a:pPr>
            <a:r>
              <a:rPr lang="en-US" sz="3697" dirty="0">
                <a:solidFill>
                  <a:srgbClr val="FFFFFF"/>
                </a:solidFill>
                <a:latin typeface="Maven Pro Regular"/>
              </a:rPr>
              <a:t>RAPPORT FINANCIER</a:t>
            </a:r>
          </a:p>
          <a:p>
            <a:pPr>
              <a:lnSpc>
                <a:spcPts val="5176"/>
              </a:lnSpc>
            </a:pPr>
            <a:endParaRPr lang="en-US" sz="3697" dirty="0">
              <a:solidFill>
                <a:srgbClr val="FFFFFF"/>
              </a:solidFill>
              <a:latin typeface="Maven Pro Regular"/>
            </a:endParaRPr>
          </a:p>
          <a:p>
            <a:pPr>
              <a:lnSpc>
                <a:spcPts val="5176"/>
              </a:lnSpc>
            </a:pPr>
            <a:endParaRPr lang="en-US" sz="3697" dirty="0">
              <a:solidFill>
                <a:srgbClr val="FFFFFF"/>
              </a:solidFill>
              <a:latin typeface="Maven Pro Regular"/>
            </a:endParaRPr>
          </a:p>
          <a:p>
            <a:pPr>
              <a:lnSpc>
                <a:spcPts val="5176"/>
              </a:lnSpc>
            </a:pPr>
            <a:endParaRPr lang="en-US" sz="3697" dirty="0">
              <a:solidFill>
                <a:srgbClr val="FFFFFF"/>
              </a:solidFill>
              <a:latin typeface="Maven Pro Regular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15000" y="3086721"/>
            <a:ext cx="971485" cy="82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5"/>
              </a:lnSpc>
            </a:pPr>
            <a:r>
              <a:rPr lang="en-US" sz="4803">
                <a:solidFill>
                  <a:srgbClr val="244915"/>
                </a:solidFill>
                <a:latin typeface="Hind Guntur Bold"/>
              </a:rPr>
              <a:t>01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48294" y="7993393"/>
            <a:ext cx="971485" cy="820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5"/>
              </a:lnSpc>
            </a:pPr>
            <a:r>
              <a:rPr lang="en-US" sz="4803">
                <a:solidFill>
                  <a:srgbClr val="244915"/>
                </a:solidFill>
                <a:latin typeface="Hind Guntur Bold"/>
              </a:rPr>
              <a:t>03</a:t>
            </a:r>
          </a:p>
        </p:txBody>
      </p:sp>
      <p:sp>
        <p:nvSpPr>
          <p:cNvPr id="27" name="Freeform 27"/>
          <p:cNvSpPr/>
          <p:nvPr/>
        </p:nvSpPr>
        <p:spPr>
          <a:xfrm flipH="1" flipV="1">
            <a:off x="15561945" y="-1249008"/>
            <a:ext cx="2726055" cy="4114800"/>
          </a:xfrm>
          <a:custGeom>
            <a:avLst/>
            <a:gdLst/>
            <a:ahLst/>
            <a:cxnLst/>
            <a:rect l="l" t="t" r="r" b="b"/>
            <a:pathLst>
              <a:path w="2726055" h="4114800">
                <a:moveTo>
                  <a:pt x="272605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726055" y="0"/>
                </a:lnTo>
                <a:lnTo>
                  <a:pt x="2726055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8" name="Group 28"/>
          <p:cNvGrpSpPr/>
          <p:nvPr/>
        </p:nvGrpSpPr>
        <p:grpSpPr>
          <a:xfrm>
            <a:off x="-1447280" y="-1696549"/>
            <a:ext cx="3981317" cy="398131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6325375" y="8387445"/>
            <a:ext cx="3981317" cy="398131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55346" y="2382272"/>
            <a:ext cx="573354" cy="573354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9BCED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7354075" y="7396747"/>
            <a:ext cx="573354" cy="573354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9BCED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-2235919" y="-693539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0" y="0"/>
                </a:moveTo>
                <a:lnTo>
                  <a:pt x="4471838" y="0"/>
                </a:lnTo>
                <a:lnTo>
                  <a:pt x="4471838" y="1950839"/>
                </a:lnTo>
                <a:lnTo>
                  <a:pt x="0" y="19508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 flipH="1">
            <a:off x="16782575" y="8912150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4471837" y="0"/>
                </a:moveTo>
                <a:lnTo>
                  <a:pt x="0" y="0"/>
                </a:lnTo>
                <a:lnTo>
                  <a:pt x="0" y="1950839"/>
                </a:lnTo>
                <a:lnTo>
                  <a:pt x="4471837" y="1950839"/>
                </a:lnTo>
                <a:lnTo>
                  <a:pt x="4471837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2" name="Group 42"/>
          <p:cNvGrpSpPr/>
          <p:nvPr/>
        </p:nvGrpSpPr>
        <p:grpSpPr>
          <a:xfrm>
            <a:off x="1962625" y="5527655"/>
            <a:ext cx="1142825" cy="1142825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9BCED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3105450" y="5762744"/>
            <a:ext cx="5527039" cy="1464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4"/>
              </a:lnSpc>
            </a:pPr>
            <a:r>
              <a:rPr lang="en-US" sz="4296" dirty="0">
                <a:solidFill>
                  <a:srgbClr val="FFFFFF"/>
                </a:solidFill>
                <a:latin typeface="Maven Pro Regular"/>
              </a:rPr>
              <a:t>Mot du chef </a:t>
            </a:r>
            <a:r>
              <a:rPr lang="en-US" sz="4296" dirty="0" err="1">
                <a:solidFill>
                  <a:srgbClr val="FFFFFF"/>
                </a:solidFill>
                <a:latin typeface="Maven Pro Regular"/>
              </a:rPr>
              <a:t>d’établissement</a:t>
            </a:r>
            <a:endParaRPr lang="en-US" sz="4296" dirty="0">
              <a:solidFill>
                <a:srgbClr val="FFFFFF"/>
              </a:solidFill>
              <a:latin typeface="Maven Pro Regular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2048294" y="5734946"/>
            <a:ext cx="971485" cy="820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5"/>
              </a:lnSpc>
            </a:pPr>
            <a:r>
              <a:rPr lang="en-US" sz="4803">
                <a:solidFill>
                  <a:srgbClr val="244915"/>
                </a:solidFill>
                <a:latin typeface="Hind Guntur Bold"/>
              </a:rPr>
              <a:t>02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03385" y="444811"/>
            <a:ext cx="7716928" cy="1167778"/>
            <a:chOff x="0" y="0"/>
            <a:chExt cx="2032442" cy="30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2442" cy="307563"/>
            </a:xfrm>
            <a:custGeom>
              <a:avLst/>
              <a:gdLst/>
              <a:ahLst/>
              <a:cxnLst/>
              <a:rect l="l" t="t" r="r" b="b"/>
              <a:pathLst>
                <a:path w="2032442" h="307563">
                  <a:moveTo>
                    <a:pt x="51165" y="0"/>
                  </a:moveTo>
                  <a:lnTo>
                    <a:pt x="1981277" y="0"/>
                  </a:lnTo>
                  <a:cubicBezTo>
                    <a:pt x="1994847" y="0"/>
                    <a:pt x="2007861" y="5391"/>
                    <a:pt x="2017456" y="14986"/>
                  </a:cubicBezTo>
                  <a:cubicBezTo>
                    <a:pt x="2027051" y="24581"/>
                    <a:pt x="2032442" y="37595"/>
                    <a:pt x="2032442" y="51165"/>
                  </a:cubicBezTo>
                  <a:lnTo>
                    <a:pt x="2032442" y="256398"/>
                  </a:lnTo>
                  <a:cubicBezTo>
                    <a:pt x="2032442" y="284656"/>
                    <a:pt x="2009535" y="307563"/>
                    <a:pt x="1981277" y="307563"/>
                  </a:cubicBezTo>
                  <a:lnTo>
                    <a:pt x="51165" y="307563"/>
                  </a:lnTo>
                  <a:cubicBezTo>
                    <a:pt x="37595" y="307563"/>
                    <a:pt x="24581" y="302172"/>
                    <a:pt x="14986" y="292577"/>
                  </a:cubicBezTo>
                  <a:cubicBezTo>
                    <a:pt x="5391" y="282982"/>
                    <a:pt x="0" y="269968"/>
                    <a:pt x="0" y="256398"/>
                  </a:cubicBezTo>
                  <a:lnTo>
                    <a:pt x="0" y="51165"/>
                  </a:lnTo>
                  <a:cubicBezTo>
                    <a:pt x="0" y="37595"/>
                    <a:pt x="5391" y="24581"/>
                    <a:pt x="14986" y="14986"/>
                  </a:cubicBezTo>
                  <a:cubicBezTo>
                    <a:pt x="24581" y="5391"/>
                    <a:pt x="37595" y="0"/>
                    <a:pt x="51165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009706"/>
            <a:ext cx="11203385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7241272" y="4470552"/>
            <a:ext cx="9219108" cy="3163739"/>
            <a:chOff x="0" y="0"/>
            <a:chExt cx="2428078" cy="833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8078" cy="833248"/>
            </a:xfrm>
            <a:custGeom>
              <a:avLst/>
              <a:gdLst/>
              <a:ahLst/>
              <a:cxnLst/>
              <a:rect l="l" t="t" r="r" b="b"/>
              <a:pathLst>
                <a:path w="2428078" h="833248">
                  <a:moveTo>
                    <a:pt x="42828" y="0"/>
                  </a:moveTo>
                  <a:lnTo>
                    <a:pt x="2385250" y="0"/>
                  </a:lnTo>
                  <a:cubicBezTo>
                    <a:pt x="2396608" y="0"/>
                    <a:pt x="2407502" y="4512"/>
                    <a:pt x="2415534" y="12544"/>
                  </a:cubicBezTo>
                  <a:cubicBezTo>
                    <a:pt x="2423565" y="20576"/>
                    <a:pt x="2428078" y="31469"/>
                    <a:pt x="2428078" y="42828"/>
                  </a:cubicBezTo>
                  <a:lnTo>
                    <a:pt x="2428078" y="790420"/>
                  </a:lnTo>
                  <a:cubicBezTo>
                    <a:pt x="2428078" y="801779"/>
                    <a:pt x="2423565" y="812672"/>
                    <a:pt x="2415534" y="820704"/>
                  </a:cubicBezTo>
                  <a:cubicBezTo>
                    <a:pt x="2407502" y="828736"/>
                    <a:pt x="2396608" y="833248"/>
                    <a:pt x="2385250" y="833248"/>
                  </a:cubicBezTo>
                  <a:lnTo>
                    <a:pt x="42828" y="833248"/>
                  </a:lnTo>
                  <a:cubicBezTo>
                    <a:pt x="31469" y="833248"/>
                    <a:pt x="20576" y="828736"/>
                    <a:pt x="12544" y="820704"/>
                  </a:cubicBezTo>
                  <a:cubicBezTo>
                    <a:pt x="4512" y="812672"/>
                    <a:pt x="0" y="801779"/>
                    <a:pt x="0" y="790420"/>
                  </a:cubicBezTo>
                  <a:lnTo>
                    <a:pt x="0" y="42828"/>
                  </a:lnTo>
                  <a:cubicBezTo>
                    <a:pt x="0" y="31469"/>
                    <a:pt x="4512" y="20576"/>
                    <a:pt x="12544" y="12544"/>
                  </a:cubicBezTo>
                  <a:cubicBezTo>
                    <a:pt x="20576" y="4512"/>
                    <a:pt x="31469" y="0"/>
                    <a:pt x="42828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14744" y="8197824"/>
            <a:ext cx="12933485" cy="1457073"/>
            <a:chOff x="0" y="0"/>
            <a:chExt cx="3406350" cy="3837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06350" cy="383756"/>
            </a:xfrm>
            <a:custGeom>
              <a:avLst/>
              <a:gdLst/>
              <a:ahLst/>
              <a:cxnLst/>
              <a:rect l="l" t="t" r="r" b="b"/>
              <a:pathLst>
                <a:path w="3406350" h="383756">
                  <a:moveTo>
                    <a:pt x="30528" y="0"/>
                  </a:moveTo>
                  <a:lnTo>
                    <a:pt x="3375821" y="0"/>
                  </a:lnTo>
                  <a:cubicBezTo>
                    <a:pt x="3383918" y="0"/>
                    <a:pt x="3391683" y="3216"/>
                    <a:pt x="3397408" y="8942"/>
                  </a:cubicBezTo>
                  <a:cubicBezTo>
                    <a:pt x="3403133" y="14667"/>
                    <a:pt x="3406350" y="22432"/>
                    <a:pt x="3406350" y="30528"/>
                  </a:cubicBezTo>
                  <a:lnTo>
                    <a:pt x="3406350" y="353227"/>
                  </a:lnTo>
                  <a:cubicBezTo>
                    <a:pt x="3406350" y="361324"/>
                    <a:pt x="3403133" y="369089"/>
                    <a:pt x="3397408" y="374814"/>
                  </a:cubicBezTo>
                  <a:cubicBezTo>
                    <a:pt x="3391683" y="380539"/>
                    <a:pt x="3383918" y="383756"/>
                    <a:pt x="3375821" y="383756"/>
                  </a:cubicBezTo>
                  <a:lnTo>
                    <a:pt x="30528" y="383756"/>
                  </a:lnTo>
                  <a:cubicBezTo>
                    <a:pt x="22432" y="383756"/>
                    <a:pt x="14667" y="380539"/>
                    <a:pt x="8942" y="374814"/>
                  </a:cubicBezTo>
                  <a:cubicBezTo>
                    <a:pt x="3216" y="369089"/>
                    <a:pt x="0" y="361324"/>
                    <a:pt x="0" y="353227"/>
                  </a:cubicBezTo>
                  <a:lnTo>
                    <a:pt x="0" y="30528"/>
                  </a:lnTo>
                  <a:cubicBezTo>
                    <a:pt x="0" y="22432"/>
                    <a:pt x="3216" y="14667"/>
                    <a:pt x="8942" y="8942"/>
                  </a:cubicBezTo>
                  <a:cubicBezTo>
                    <a:pt x="14667" y="3216"/>
                    <a:pt x="22432" y="0"/>
                    <a:pt x="30528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522940" y="8323733"/>
            <a:ext cx="9961567" cy="120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3"/>
              </a:lnSpc>
              <a:spcBef>
                <a:spcPct val="0"/>
              </a:spcBef>
            </a:pPr>
            <a:r>
              <a:rPr lang="en-US" sz="4020" u="none" strike="noStrike">
                <a:solidFill>
                  <a:srgbClr val="FFFFFF"/>
                </a:solidFill>
                <a:latin typeface="Maven Pro Regular Bold"/>
              </a:rPr>
              <a:t>Les services offerts à l’ensemble des parents</a:t>
            </a:r>
          </a:p>
        </p:txBody>
      </p:sp>
      <p:sp>
        <p:nvSpPr>
          <p:cNvPr id="13" name="Freeform 13"/>
          <p:cNvSpPr/>
          <p:nvPr/>
        </p:nvSpPr>
        <p:spPr>
          <a:xfrm>
            <a:off x="7503723" y="8673997"/>
            <a:ext cx="1755526" cy="980900"/>
          </a:xfrm>
          <a:custGeom>
            <a:avLst/>
            <a:gdLst/>
            <a:ahLst/>
            <a:cxnLst/>
            <a:rect l="l" t="t" r="r" b="b"/>
            <a:pathLst>
              <a:path w="1755526" h="980900">
                <a:moveTo>
                  <a:pt x="0" y="0"/>
                </a:moveTo>
                <a:lnTo>
                  <a:pt x="1755526" y="0"/>
                </a:lnTo>
                <a:lnTo>
                  <a:pt x="1755526" y="980900"/>
                </a:lnTo>
                <a:lnTo>
                  <a:pt x="0" y="98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4" name="Group 14"/>
          <p:cNvGrpSpPr/>
          <p:nvPr/>
        </p:nvGrpSpPr>
        <p:grpSpPr>
          <a:xfrm>
            <a:off x="1888685" y="2502659"/>
            <a:ext cx="12933485" cy="1644043"/>
            <a:chOff x="0" y="0"/>
            <a:chExt cx="3406350" cy="4329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06350" cy="432999"/>
            </a:xfrm>
            <a:custGeom>
              <a:avLst/>
              <a:gdLst/>
              <a:ahLst/>
              <a:cxnLst/>
              <a:rect l="l" t="t" r="r" b="b"/>
              <a:pathLst>
                <a:path w="3406350" h="432999">
                  <a:moveTo>
                    <a:pt x="30528" y="0"/>
                  </a:moveTo>
                  <a:lnTo>
                    <a:pt x="3375821" y="0"/>
                  </a:lnTo>
                  <a:cubicBezTo>
                    <a:pt x="3383918" y="0"/>
                    <a:pt x="3391683" y="3216"/>
                    <a:pt x="3397408" y="8942"/>
                  </a:cubicBezTo>
                  <a:cubicBezTo>
                    <a:pt x="3403133" y="14667"/>
                    <a:pt x="3406350" y="22432"/>
                    <a:pt x="3406350" y="30528"/>
                  </a:cubicBezTo>
                  <a:lnTo>
                    <a:pt x="3406350" y="402471"/>
                  </a:lnTo>
                  <a:cubicBezTo>
                    <a:pt x="3406350" y="410567"/>
                    <a:pt x="3403133" y="418332"/>
                    <a:pt x="3397408" y="424057"/>
                  </a:cubicBezTo>
                  <a:cubicBezTo>
                    <a:pt x="3391683" y="429783"/>
                    <a:pt x="3383918" y="432999"/>
                    <a:pt x="3375821" y="432999"/>
                  </a:cubicBezTo>
                  <a:lnTo>
                    <a:pt x="30528" y="432999"/>
                  </a:lnTo>
                  <a:cubicBezTo>
                    <a:pt x="22432" y="432999"/>
                    <a:pt x="14667" y="429783"/>
                    <a:pt x="8942" y="424057"/>
                  </a:cubicBezTo>
                  <a:cubicBezTo>
                    <a:pt x="3216" y="418332"/>
                    <a:pt x="0" y="410567"/>
                    <a:pt x="0" y="402471"/>
                  </a:cubicBezTo>
                  <a:lnTo>
                    <a:pt x="0" y="30528"/>
                  </a:lnTo>
                  <a:cubicBezTo>
                    <a:pt x="0" y="22432"/>
                    <a:pt x="3216" y="14667"/>
                    <a:pt x="8942" y="8942"/>
                  </a:cubicBezTo>
                  <a:cubicBezTo>
                    <a:pt x="14667" y="3216"/>
                    <a:pt x="22432" y="0"/>
                    <a:pt x="30528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2034281" y="2314885"/>
            <a:ext cx="7246120" cy="7246091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C7A8D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222055" y="2502659"/>
            <a:ext cx="6870573" cy="6870545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16666" r="-1666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" name="Freeform 21"/>
          <p:cNvSpPr/>
          <p:nvPr/>
        </p:nvSpPr>
        <p:spPr>
          <a:xfrm>
            <a:off x="7808523" y="1486657"/>
            <a:ext cx="2601581" cy="1453633"/>
          </a:xfrm>
          <a:custGeom>
            <a:avLst/>
            <a:gdLst/>
            <a:ahLst/>
            <a:cxnLst/>
            <a:rect l="l" t="t" r="r" b="b"/>
            <a:pathLst>
              <a:path w="2601581" h="1453633">
                <a:moveTo>
                  <a:pt x="0" y="0"/>
                </a:moveTo>
                <a:lnTo>
                  <a:pt x="2601581" y="0"/>
                </a:lnTo>
                <a:lnTo>
                  <a:pt x="2601581" y="1453633"/>
                </a:lnTo>
                <a:lnTo>
                  <a:pt x="0" y="14536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>
            <a:off x="12034281" y="646726"/>
            <a:ext cx="6011262" cy="64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>
                <a:solidFill>
                  <a:srgbClr val="FFFFFF"/>
                </a:solidFill>
                <a:latin typeface="Maven Pro Regular"/>
              </a:rPr>
              <a:t>LA COTISATION FINANCE…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50596" y="2739239"/>
            <a:ext cx="10883380" cy="1680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75"/>
              </a:lnSpc>
            </a:pPr>
            <a:r>
              <a:rPr lang="en-US" sz="4012">
                <a:solidFill>
                  <a:srgbClr val="FFFFFF"/>
                </a:solidFill>
                <a:latin typeface="Maven Pro Regular Bold"/>
              </a:rPr>
              <a:t>Les actions menées par l’Apel aux différents échelons du mouvement :</a:t>
            </a:r>
          </a:p>
          <a:p>
            <a:pPr>
              <a:lnSpc>
                <a:spcPts val="3823"/>
              </a:lnSpc>
            </a:pPr>
            <a:endParaRPr lang="en-US" sz="4012">
              <a:solidFill>
                <a:srgbClr val="FFFFFF"/>
              </a:solidFill>
              <a:latin typeface="Maven Pro Regular Bold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-943005" y="5544444"/>
            <a:ext cx="3644144" cy="6551270"/>
          </a:xfrm>
          <a:custGeom>
            <a:avLst/>
            <a:gdLst/>
            <a:ahLst/>
            <a:cxnLst/>
            <a:rect l="l" t="t" r="r" b="b"/>
            <a:pathLst>
              <a:path w="3644144" h="6551270">
                <a:moveTo>
                  <a:pt x="3644144" y="0"/>
                </a:moveTo>
                <a:lnTo>
                  <a:pt x="0" y="0"/>
                </a:lnTo>
                <a:lnTo>
                  <a:pt x="0" y="6551271"/>
                </a:lnTo>
                <a:lnTo>
                  <a:pt x="3644144" y="6551271"/>
                </a:lnTo>
                <a:lnTo>
                  <a:pt x="3644144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extBox 25"/>
          <p:cNvSpPr txBox="1"/>
          <p:nvPr/>
        </p:nvSpPr>
        <p:spPr>
          <a:xfrm>
            <a:off x="7241272" y="4589625"/>
            <a:ext cx="9961567" cy="280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1600" lvl="1" indent="-400800">
              <a:lnSpc>
                <a:spcPts val="5569"/>
              </a:lnSpc>
              <a:buFont typeface="Arial"/>
              <a:buChar char="•"/>
            </a:pPr>
            <a:r>
              <a:rPr lang="en-US" sz="3712">
                <a:solidFill>
                  <a:srgbClr val="FFFFFF"/>
                </a:solidFill>
                <a:latin typeface="Maven Pro Regular"/>
              </a:rPr>
              <a:t>Etablissement</a:t>
            </a:r>
          </a:p>
          <a:p>
            <a:pPr marL="801600" lvl="1" indent="-400800">
              <a:lnSpc>
                <a:spcPts val="5569"/>
              </a:lnSpc>
              <a:buFont typeface="Arial"/>
              <a:buChar char="•"/>
            </a:pPr>
            <a:r>
              <a:rPr lang="en-US" sz="3712">
                <a:solidFill>
                  <a:srgbClr val="FFFFFF"/>
                </a:solidFill>
                <a:latin typeface="Maven Pro Regular"/>
              </a:rPr>
              <a:t>Département</a:t>
            </a:r>
          </a:p>
          <a:p>
            <a:pPr marL="801600" lvl="1" indent="-400800">
              <a:lnSpc>
                <a:spcPts val="5569"/>
              </a:lnSpc>
              <a:buFont typeface="Arial"/>
              <a:buChar char="•"/>
            </a:pPr>
            <a:r>
              <a:rPr lang="en-US" sz="3712">
                <a:solidFill>
                  <a:srgbClr val="FFFFFF"/>
                </a:solidFill>
                <a:latin typeface="Maven Pro Regular"/>
              </a:rPr>
              <a:t>Académie</a:t>
            </a:r>
          </a:p>
          <a:p>
            <a:pPr marL="801600" lvl="1" indent="-400800" algn="l">
              <a:lnSpc>
                <a:spcPts val="5569"/>
              </a:lnSpc>
              <a:buFont typeface="Arial"/>
              <a:buChar char="•"/>
            </a:pPr>
            <a:r>
              <a:rPr lang="en-US" sz="3712">
                <a:solidFill>
                  <a:srgbClr val="FFFFFF"/>
                </a:solidFill>
                <a:latin typeface="Maven Pro Regular"/>
              </a:rPr>
              <a:t>National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711048" y="2629521"/>
            <a:ext cx="6696113" cy="1498665"/>
            <a:chOff x="0" y="0"/>
            <a:chExt cx="3818890" cy="854710"/>
          </a:xfrm>
        </p:grpSpPr>
        <p:sp>
          <p:nvSpPr>
            <p:cNvPr id="3" name="Freeform 3"/>
            <p:cNvSpPr/>
            <p:nvPr/>
          </p:nvSpPr>
          <p:spPr>
            <a:xfrm>
              <a:off x="-1270" y="0"/>
              <a:ext cx="3820160" cy="855980"/>
            </a:xfrm>
            <a:custGeom>
              <a:avLst/>
              <a:gdLst/>
              <a:ahLst/>
              <a:cxnLst/>
              <a:rect l="l" t="t" r="r" b="b"/>
              <a:pathLst>
                <a:path w="3820160" h="855980">
                  <a:moveTo>
                    <a:pt x="3392170" y="855980"/>
                  </a:moveTo>
                  <a:lnTo>
                    <a:pt x="427990" y="855980"/>
                  </a:lnTo>
                  <a:cubicBezTo>
                    <a:pt x="191770" y="855980"/>
                    <a:pt x="0" y="664210"/>
                    <a:pt x="0" y="427990"/>
                  </a:cubicBezTo>
                  <a:cubicBezTo>
                    <a:pt x="0" y="191770"/>
                    <a:pt x="191770" y="0"/>
                    <a:pt x="427990" y="0"/>
                  </a:cubicBezTo>
                  <a:lnTo>
                    <a:pt x="3392170" y="0"/>
                  </a:lnTo>
                  <a:cubicBezTo>
                    <a:pt x="3628390" y="0"/>
                    <a:pt x="3820160" y="191770"/>
                    <a:pt x="3820160" y="427990"/>
                  </a:cubicBezTo>
                  <a:cubicBezTo>
                    <a:pt x="3820160" y="664210"/>
                    <a:pt x="3628390" y="855980"/>
                    <a:pt x="3392170" y="85598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52930" y="59100"/>
              <a:ext cx="772980" cy="737780"/>
            </a:xfrm>
            <a:custGeom>
              <a:avLst/>
              <a:gdLst/>
              <a:ahLst/>
              <a:cxnLst/>
              <a:rect l="l" t="t" r="r" b="b"/>
              <a:pathLst>
                <a:path w="772980" h="737780">
                  <a:moveTo>
                    <a:pt x="386490" y="590"/>
                  </a:moveTo>
                  <a:cubicBezTo>
                    <a:pt x="254517" y="0"/>
                    <a:pt x="132315" y="70068"/>
                    <a:pt x="66157" y="184263"/>
                  </a:cubicBezTo>
                  <a:cubicBezTo>
                    <a:pt x="0" y="298458"/>
                    <a:pt x="0" y="439322"/>
                    <a:pt x="66157" y="553517"/>
                  </a:cubicBezTo>
                  <a:cubicBezTo>
                    <a:pt x="132315" y="667712"/>
                    <a:pt x="254517" y="737780"/>
                    <a:pt x="386490" y="737190"/>
                  </a:cubicBezTo>
                  <a:cubicBezTo>
                    <a:pt x="518463" y="737780"/>
                    <a:pt x="640665" y="667712"/>
                    <a:pt x="706823" y="553517"/>
                  </a:cubicBezTo>
                  <a:cubicBezTo>
                    <a:pt x="772980" y="439322"/>
                    <a:pt x="772980" y="298458"/>
                    <a:pt x="706823" y="184263"/>
                  </a:cubicBezTo>
                  <a:cubicBezTo>
                    <a:pt x="640665" y="70068"/>
                    <a:pt x="518463" y="0"/>
                    <a:pt x="386490" y="59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7" r="-2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713074" y="4492015"/>
            <a:ext cx="7059112" cy="1579908"/>
            <a:chOff x="0" y="0"/>
            <a:chExt cx="3818890" cy="854710"/>
          </a:xfrm>
        </p:grpSpPr>
        <p:sp>
          <p:nvSpPr>
            <p:cNvPr id="6" name="Freeform 6"/>
            <p:cNvSpPr/>
            <p:nvPr/>
          </p:nvSpPr>
          <p:spPr>
            <a:xfrm>
              <a:off x="-1270" y="0"/>
              <a:ext cx="3820160" cy="855980"/>
            </a:xfrm>
            <a:custGeom>
              <a:avLst/>
              <a:gdLst/>
              <a:ahLst/>
              <a:cxnLst/>
              <a:rect l="l" t="t" r="r" b="b"/>
              <a:pathLst>
                <a:path w="3820160" h="855980">
                  <a:moveTo>
                    <a:pt x="3392170" y="855980"/>
                  </a:moveTo>
                  <a:lnTo>
                    <a:pt x="427990" y="855980"/>
                  </a:lnTo>
                  <a:cubicBezTo>
                    <a:pt x="191770" y="855980"/>
                    <a:pt x="0" y="664210"/>
                    <a:pt x="0" y="427990"/>
                  </a:cubicBezTo>
                  <a:cubicBezTo>
                    <a:pt x="0" y="191770"/>
                    <a:pt x="191770" y="0"/>
                    <a:pt x="427990" y="0"/>
                  </a:cubicBezTo>
                  <a:lnTo>
                    <a:pt x="3392170" y="0"/>
                  </a:lnTo>
                  <a:cubicBezTo>
                    <a:pt x="3628390" y="0"/>
                    <a:pt x="3820160" y="191770"/>
                    <a:pt x="3820160" y="427990"/>
                  </a:cubicBezTo>
                  <a:cubicBezTo>
                    <a:pt x="3820160" y="664210"/>
                    <a:pt x="3628390" y="855980"/>
                    <a:pt x="3392170" y="855980"/>
                  </a:cubicBezTo>
                  <a:close/>
                </a:path>
              </a:pathLst>
            </a:custGeom>
            <a:solidFill>
              <a:srgbClr val="0C7A8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52930" y="59100"/>
              <a:ext cx="772980" cy="737780"/>
            </a:xfrm>
            <a:custGeom>
              <a:avLst/>
              <a:gdLst/>
              <a:ahLst/>
              <a:cxnLst/>
              <a:rect l="l" t="t" r="r" b="b"/>
              <a:pathLst>
                <a:path w="772980" h="737780">
                  <a:moveTo>
                    <a:pt x="386490" y="590"/>
                  </a:moveTo>
                  <a:cubicBezTo>
                    <a:pt x="254517" y="0"/>
                    <a:pt x="132315" y="70068"/>
                    <a:pt x="66157" y="184263"/>
                  </a:cubicBezTo>
                  <a:cubicBezTo>
                    <a:pt x="0" y="298458"/>
                    <a:pt x="0" y="439322"/>
                    <a:pt x="66157" y="553517"/>
                  </a:cubicBezTo>
                  <a:cubicBezTo>
                    <a:pt x="132315" y="667712"/>
                    <a:pt x="254517" y="737780"/>
                    <a:pt x="386490" y="737190"/>
                  </a:cubicBezTo>
                  <a:cubicBezTo>
                    <a:pt x="518463" y="737780"/>
                    <a:pt x="640665" y="667712"/>
                    <a:pt x="706823" y="553517"/>
                  </a:cubicBezTo>
                  <a:cubicBezTo>
                    <a:pt x="772980" y="439322"/>
                    <a:pt x="772980" y="298458"/>
                    <a:pt x="706823" y="184263"/>
                  </a:cubicBezTo>
                  <a:cubicBezTo>
                    <a:pt x="640665" y="70068"/>
                    <a:pt x="518463" y="0"/>
                    <a:pt x="386490" y="59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13208" r="-13208"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713074" y="6833923"/>
            <a:ext cx="7059112" cy="1579908"/>
            <a:chOff x="0" y="0"/>
            <a:chExt cx="3818890" cy="854710"/>
          </a:xfrm>
        </p:grpSpPr>
        <p:sp>
          <p:nvSpPr>
            <p:cNvPr id="9" name="Freeform 9"/>
            <p:cNvSpPr/>
            <p:nvPr/>
          </p:nvSpPr>
          <p:spPr>
            <a:xfrm>
              <a:off x="-1270" y="0"/>
              <a:ext cx="3820160" cy="855980"/>
            </a:xfrm>
            <a:custGeom>
              <a:avLst/>
              <a:gdLst/>
              <a:ahLst/>
              <a:cxnLst/>
              <a:rect l="l" t="t" r="r" b="b"/>
              <a:pathLst>
                <a:path w="3820160" h="855980">
                  <a:moveTo>
                    <a:pt x="3392170" y="855980"/>
                  </a:moveTo>
                  <a:lnTo>
                    <a:pt x="427990" y="855980"/>
                  </a:lnTo>
                  <a:cubicBezTo>
                    <a:pt x="191770" y="855980"/>
                    <a:pt x="0" y="664210"/>
                    <a:pt x="0" y="427990"/>
                  </a:cubicBezTo>
                  <a:cubicBezTo>
                    <a:pt x="0" y="191770"/>
                    <a:pt x="191770" y="0"/>
                    <a:pt x="427990" y="0"/>
                  </a:cubicBezTo>
                  <a:lnTo>
                    <a:pt x="3392170" y="0"/>
                  </a:lnTo>
                  <a:cubicBezTo>
                    <a:pt x="3628390" y="0"/>
                    <a:pt x="3820160" y="191770"/>
                    <a:pt x="3820160" y="427990"/>
                  </a:cubicBezTo>
                  <a:cubicBezTo>
                    <a:pt x="3820160" y="664210"/>
                    <a:pt x="3628390" y="855980"/>
                    <a:pt x="3392170" y="855980"/>
                  </a:cubicBezTo>
                  <a:close/>
                </a:path>
              </a:pathLst>
            </a:custGeom>
            <a:solidFill>
              <a:srgbClr val="0C7A8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2930" y="59100"/>
              <a:ext cx="772980" cy="737780"/>
            </a:xfrm>
            <a:custGeom>
              <a:avLst/>
              <a:gdLst/>
              <a:ahLst/>
              <a:cxnLst/>
              <a:rect l="l" t="t" r="r" b="b"/>
              <a:pathLst>
                <a:path w="772980" h="737780">
                  <a:moveTo>
                    <a:pt x="386490" y="590"/>
                  </a:moveTo>
                  <a:cubicBezTo>
                    <a:pt x="254517" y="0"/>
                    <a:pt x="132315" y="70068"/>
                    <a:pt x="66157" y="184263"/>
                  </a:cubicBezTo>
                  <a:cubicBezTo>
                    <a:pt x="0" y="298458"/>
                    <a:pt x="0" y="439322"/>
                    <a:pt x="66157" y="553517"/>
                  </a:cubicBezTo>
                  <a:cubicBezTo>
                    <a:pt x="132315" y="667712"/>
                    <a:pt x="254517" y="737780"/>
                    <a:pt x="386490" y="737190"/>
                  </a:cubicBezTo>
                  <a:cubicBezTo>
                    <a:pt x="518463" y="737780"/>
                    <a:pt x="640665" y="667712"/>
                    <a:pt x="706823" y="553517"/>
                  </a:cubicBezTo>
                  <a:cubicBezTo>
                    <a:pt x="772980" y="439322"/>
                    <a:pt x="772980" y="298458"/>
                    <a:pt x="706823" y="184263"/>
                  </a:cubicBezTo>
                  <a:cubicBezTo>
                    <a:pt x="640665" y="70068"/>
                    <a:pt x="518463" y="0"/>
                    <a:pt x="386490" y="59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223" r="-9933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471126" y="4492015"/>
            <a:ext cx="7059112" cy="1579908"/>
            <a:chOff x="0" y="0"/>
            <a:chExt cx="3818890" cy="854710"/>
          </a:xfrm>
        </p:grpSpPr>
        <p:sp>
          <p:nvSpPr>
            <p:cNvPr id="12" name="Freeform 12"/>
            <p:cNvSpPr/>
            <p:nvPr/>
          </p:nvSpPr>
          <p:spPr>
            <a:xfrm>
              <a:off x="-1270" y="0"/>
              <a:ext cx="3820160" cy="855980"/>
            </a:xfrm>
            <a:custGeom>
              <a:avLst/>
              <a:gdLst/>
              <a:ahLst/>
              <a:cxnLst/>
              <a:rect l="l" t="t" r="r" b="b"/>
              <a:pathLst>
                <a:path w="3820160" h="855980">
                  <a:moveTo>
                    <a:pt x="3392170" y="855980"/>
                  </a:moveTo>
                  <a:lnTo>
                    <a:pt x="427990" y="855980"/>
                  </a:lnTo>
                  <a:cubicBezTo>
                    <a:pt x="191770" y="855980"/>
                    <a:pt x="0" y="664210"/>
                    <a:pt x="0" y="427990"/>
                  </a:cubicBezTo>
                  <a:cubicBezTo>
                    <a:pt x="0" y="191770"/>
                    <a:pt x="191770" y="0"/>
                    <a:pt x="427990" y="0"/>
                  </a:cubicBezTo>
                  <a:lnTo>
                    <a:pt x="3392170" y="0"/>
                  </a:lnTo>
                  <a:cubicBezTo>
                    <a:pt x="3628390" y="0"/>
                    <a:pt x="3820160" y="191770"/>
                    <a:pt x="3820160" y="427990"/>
                  </a:cubicBezTo>
                  <a:cubicBezTo>
                    <a:pt x="3820160" y="664210"/>
                    <a:pt x="3628390" y="855980"/>
                    <a:pt x="3392170" y="855980"/>
                  </a:cubicBezTo>
                  <a:close/>
                </a:path>
              </a:pathLst>
            </a:custGeom>
            <a:solidFill>
              <a:srgbClr val="0C7A8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2930" y="59100"/>
              <a:ext cx="772980" cy="737780"/>
            </a:xfrm>
            <a:custGeom>
              <a:avLst/>
              <a:gdLst/>
              <a:ahLst/>
              <a:cxnLst/>
              <a:rect l="l" t="t" r="r" b="b"/>
              <a:pathLst>
                <a:path w="772980" h="737780">
                  <a:moveTo>
                    <a:pt x="386490" y="590"/>
                  </a:moveTo>
                  <a:cubicBezTo>
                    <a:pt x="254517" y="0"/>
                    <a:pt x="132315" y="70068"/>
                    <a:pt x="66157" y="184263"/>
                  </a:cubicBezTo>
                  <a:cubicBezTo>
                    <a:pt x="0" y="298458"/>
                    <a:pt x="0" y="439322"/>
                    <a:pt x="66157" y="553517"/>
                  </a:cubicBezTo>
                  <a:cubicBezTo>
                    <a:pt x="132315" y="667712"/>
                    <a:pt x="254517" y="737780"/>
                    <a:pt x="386490" y="737190"/>
                  </a:cubicBezTo>
                  <a:cubicBezTo>
                    <a:pt x="518463" y="737780"/>
                    <a:pt x="640665" y="667712"/>
                    <a:pt x="706823" y="553517"/>
                  </a:cubicBezTo>
                  <a:cubicBezTo>
                    <a:pt x="772980" y="439322"/>
                    <a:pt x="772980" y="298458"/>
                    <a:pt x="706823" y="184263"/>
                  </a:cubicBezTo>
                  <a:cubicBezTo>
                    <a:pt x="640665" y="70068"/>
                    <a:pt x="518463" y="0"/>
                    <a:pt x="386490" y="590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24100" r="-6025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471126" y="6834159"/>
            <a:ext cx="7059112" cy="1579908"/>
            <a:chOff x="0" y="0"/>
            <a:chExt cx="3818890" cy="854710"/>
          </a:xfrm>
        </p:grpSpPr>
        <p:sp>
          <p:nvSpPr>
            <p:cNvPr id="15" name="Freeform 15"/>
            <p:cNvSpPr/>
            <p:nvPr/>
          </p:nvSpPr>
          <p:spPr>
            <a:xfrm>
              <a:off x="-1270" y="0"/>
              <a:ext cx="3820160" cy="855980"/>
            </a:xfrm>
            <a:custGeom>
              <a:avLst/>
              <a:gdLst/>
              <a:ahLst/>
              <a:cxnLst/>
              <a:rect l="l" t="t" r="r" b="b"/>
              <a:pathLst>
                <a:path w="3820160" h="855980">
                  <a:moveTo>
                    <a:pt x="3392170" y="855980"/>
                  </a:moveTo>
                  <a:lnTo>
                    <a:pt x="427990" y="855980"/>
                  </a:lnTo>
                  <a:cubicBezTo>
                    <a:pt x="191770" y="855980"/>
                    <a:pt x="0" y="664210"/>
                    <a:pt x="0" y="427990"/>
                  </a:cubicBezTo>
                  <a:cubicBezTo>
                    <a:pt x="0" y="191770"/>
                    <a:pt x="191770" y="0"/>
                    <a:pt x="427990" y="0"/>
                  </a:cubicBezTo>
                  <a:lnTo>
                    <a:pt x="3392170" y="0"/>
                  </a:lnTo>
                  <a:cubicBezTo>
                    <a:pt x="3628390" y="0"/>
                    <a:pt x="3820160" y="191770"/>
                    <a:pt x="3820160" y="427990"/>
                  </a:cubicBezTo>
                  <a:cubicBezTo>
                    <a:pt x="3820160" y="664210"/>
                    <a:pt x="3628390" y="855980"/>
                    <a:pt x="3392170" y="855980"/>
                  </a:cubicBezTo>
                  <a:close/>
                </a:path>
              </a:pathLst>
            </a:custGeom>
            <a:solidFill>
              <a:srgbClr val="0C7A8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52930" y="59100"/>
              <a:ext cx="772980" cy="737780"/>
            </a:xfrm>
            <a:custGeom>
              <a:avLst/>
              <a:gdLst/>
              <a:ahLst/>
              <a:cxnLst/>
              <a:rect l="l" t="t" r="r" b="b"/>
              <a:pathLst>
                <a:path w="772980" h="737780">
                  <a:moveTo>
                    <a:pt x="386490" y="590"/>
                  </a:moveTo>
                  <a:cubicBezTo>
                    <a:pt x="254517" y="0"/>
                    <a:pt x="132315" y="70068"/>
                    <a:pt x="66157" y="184263"/>
                  </a:cubicBezTo>
                  <a:cubicBezTo>
                    <a:pt x="0" y="298458"/>
                    <a:pt x="0" y="439322"/>
                    <a:pt x="66157" y="553517"/>
                  </a:cubicBezTo>
                  <a:cubicBezTo>
                    <a:pt x="132315" y="667712"/>
                    <a:pt x="254517" y="737780"/>
                    <a:pt x="386490" y="737190"/>
                  </a:cubicBezTo>
                  <a:cubicBezTo>
                    <a:pt x="518463" y="737780"/>
                    <a:pt x="640665" y="667712"/>
                    <a:pt x="706823" y="553517"/>
                  </a:cubicBezTo>
                  <a:cubicBezTo>
                    <a:pt x="772980" y="439322"/>
                    <a:pt x="772980" y="298458"/>
                    <a:pt x="706823" y="184263"/>
                  </a:cubicBezTo>
                  <a:cubicBezTo>
                    <a:pt x="640665" y="70068"/>
                    <a:pt x="518463" y="0"/>
                    <a:pt x="386490" y="590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223" t="-21427" r="223" b="-2142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107869" y="6757959"/>
            <a:ext cx="4947558" cy="120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 dirty="0">
                <a:solidFill>
                  <a:srgbClr val="FFFFFF"/>
                </a:solidFill>
                <a:latin typeface="Dosis Ultra-Bold"/>
              </a:rPr>
              <a:t>Abonnement revue</a:t>
            </a: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r>
              <a:rPr lang="en-US" sz="3199" u="none" strike="noStrike" dirty="0">
                <a:solidFill>
                  <a:srgbClr val="FFFFFF"/>
                </a:solidFill>
                <a:latin typeface="Dosis Ultra-Bold"/>
              </a:rPr>
              <a:t>" </a:t>
            </a:r>
            <a:r>
              <a:rPr lang="en-US" sz="3199" u="none" strike="noStrike" dirty="0" err="1">
                <a:solidFill>
                  <a:srgbClr val="FFFFFF"/>
                </a:solidFill>
                <a:latin typeface="Dosis Ultra-Bold"/>
              </a:rPr>
              <a:t>Famille</a:t>
            </a:r>
            <a:r>
              <a:rPr lang="en-US" sz="3199" u="none" strike="noStrike" dirty="0">
                <a:solidFill>
                  <a:srgbClr val="FFFFFF"/>
                </a:solidFill>
                <a:latin typeface="Dosis Ultra-Bold"/>
              </a:rPr>
              <a:t> Education “ : 4.80 €</a:t>
            </a:r>
          </a:p>
        </p:txBody>
      </p:sp>
      <p:sp>
        <p:nvSpPr>
          <p:cNvPr id="18" name="Freeform 18"/>
          <p:cNvSpPr/>
          <p:nvPr/>
        </p:nvSpPr>
        <p:spPr>
          <a:xfrm rot="-5400000">
            <a:off x="480127" y="1455103"/>
            <a:ext cx="1904672" cy="2117181"/>
          </a:xfrm>
          <a:custGeom>
            <a:avLst/>
            <a:gdLst/>
            <a:ahLst/>
            <a:cxnLst/>
            <a:rect l="l" t="t" r="r" b="b"/>
            <a:pathLst>
              <a:path w="1904672" h="2117181">
                <a:moveTo>
                  <a:pt x="0" y="0"/>
                </a:moveTo>
                <a:lnTo>
                  <a:pt x="1904673" y="0"/>
                </a:lnTo>
                <a:lnTo>
                  <a:pt x="1904673" y="2117180"/>
                </a:lnTo>
                <a:lnTo>
                  <a:pt x="0" y="21171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4737" b="-4033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 rot="-5400000" flipH="1" flipV="1">
            <a:off x="16199161" y="7922932"/>
            <a:ext cx="1775451" cy="1973541"/>
          </a:xfrm>
          <a:custGeom>
            <a:avLst/>
            <a:gdLst/>
            <a:ahLst/>
            <a:cxnLst/>
            <a:rect l="l" t="t" r="r" b="b"/>
            <a:pathLst>
              <a:path w="1775451" h="1973541">
                <a:moveTo>
                  <a:pt x="1775450" y="1973541"/>
                </a:moveTo>
                <a:lnTo>
                  <a:pt x="0" y="1973541"/>
                </a:lnTo>
                <a:lnTo>
                  <a:pt x="0" y="0"/>
                </a:lnTo>
                <a:lnTo>
                  <a:pt x="1775450" y="0"/>
                </a:lnTo>
                <a:lnTo>
                  <a:pt x="1775450" y="1973541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4737" b="-40333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0" name="Group 20"/>
          <p:cNvGrpSpPr/>
          <p:nvPr/>
        </p:nvGrpSpPr>
        <p:grpSpPr>
          <a:xfrm>
            <a:off x="5528087" y="236993"/>
            <a:ext cx="13392226" cy="1880856"/>
            <a:chOff x="0" y="0"/>
            <a:chExt cx="3527171" cy="4953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527171" cy="495369"/>
            </a:xfrm>
            <a:custGeom>
              <a:avLst/>
              <a:gdLst/>
              <a:ahLst/>
              <a:cxnLst/>
              <a:rect l="l" t="t" r="r" b="b"/>
              <a:pathLst>
                <a:path w="3527171" h="495369">
                  <a:moveTo>
                    <a:pt x="29483" y="0"/>
                  </a:moveTo>
                  <a:lnTo>
                    <a:pt x="3497688" y="0"/>
                  </a:lnTo>
                  <a:cubicBezTo>
                    <a:pt x="3505507" y="0"/>
                    <a:pt x="3513007" y="3106"/>
                    <a:pt x="3518536" y="8635"/>
                  </a:cubicBezTo>
                  <a:cubicBezTo>
                    <a:pt x="3524065" y="14164"/>
                    <a:pt x="3527171" y="21663"/>
                    <a:pt x="3527171" y="29483"/>
                  </a:cubicBezTo>
                  <a:lnTo>
                    <a:pt x="3527171" y="465887"/>
                  </a:lnTo>
                  <a:cubicBezTo>
                    <a:pt x="3527171" y="473706"/>
                    <a:pt x="3524065" y="481205"/>
                    <a:pt x="3518536" y="486734"/>
                  </a:cubicBezTo>
                  <a:cubicBezTo>
                    <a:pt x="3513007" y="492263"/>
                    <a:pt x="3505507" y="495369"/>
                    <a:pt x="3497688" y="495369"/>
                  </a:cubicBezTo>
                  <a:lnTo>
                    <a:pt x="29483" y="495369"/>
                  </a:lnTo>
                  <a:cubicBezTo>
                    <a:pt x="21663" y="495369"/>
                    <a:pt x="14164" y="492263"/>
                    <a:pt x="8635" y="486734"/>
                  </a:cubicBezTo>
                  <a:cubicBezTo>
                    <a:pt x="3106" y="481205"/>
                    <a:pt x="0" y="473706"/>
                    <a:pt x="0" y="465887"/>
                  </a:cubicBezTo>
                  <a:lnTo>
                    <a:pt x="0" y="29483"/>
                  </a:lnTo>
                  <a:cubicBezTo>
                    <a:pt x="0" y="21663"/>
                    <a:pt x="3106" y="14164"/>
                    <a:pt x="8635" y="8635"/>
                  </a:cubicBezTo>
                  <a:cubicBezTo>
                    <a:pt x="14164" y="3106"/>
                    <a:pt x="21663" y="0"/>
                    <a:pt x="2948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V="1">
            <a:off x="0" y="1177421"/>
            <a:ext cx="552808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>
            <a:off x="7438209" y="2803487"/>
            <a:ext cx="3669660" cy="1103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5"/>
              </a:lnSpc>
            </a:pPr>
            <a:r>
              <a:rPr lang="en-US" sz="2225" dirty="0">
                <a:solidFill>
                  <a:srgbClr val="FFFFFF"/>
                </a:solidFill>
                <a:latin typeface="Dosis Ultra-Bold"/>
              </a:rPr>
              <a:t>TOTAL</a:t>
            </a:r>
          </a:p>
          <a:p>
            <a:pPr algn="ctr">
              <a:lnSpc>
                <a:spcPts val="5918"/>
              </a:lnSpc>
              <a:spcBef>
                <a:spcPct val="0"/>
              </a:spcBef>
            </a:pPr>
            <a:r>
              <a:rPr lang="en-US" sz="4227" dirty="0">
                <a:solidFill>
                  <a:srgbClr val="FFFFFF"/>
                </a:solidFill>
                <a:latin typeface="Dosis Ultra-Bold"/>
              </a:rPr>
              <a:t>/ 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55861" y="4691441"/>
            <a:ext cx="4947558" cy="1273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 dirty="0" err="1">
                <a:solidFill>
                  <a:srgbClr val="FFFFFF"/>
                </a:solidFill>
                <a:latin typeface="Dosis Ultra-Bold"/>
              </a:rPr>
              <a:t>Apel</a:t>
            </a:r>
            <a:r>
              <a:rPr lang="en-US" sz="3699" u="none" strike="noStrike" dirty="0">
                <a:solidFill>
                  <a:srgbClr val="FFFFFF"/>
                </a:solidFill>
                <a:latin typeface="Dosis Ultra-Bold"/>
              </a:rPr>
              <a:t> </a:t>
            </a:r>
            <a:r>
              <a:rPr lang="en-US" sz="3699" u="none" strike="noStrike" dirty="0" err="1">
                <a:solidFill>
                  <a:srgbClr val="FFFFFF"/>
                </a:solidFill>
                <a:latin typeface="Dosis Ultra-Bold"/>
              </a:rPr>
              <a:t>Départementale</a:t>
            </a:r>
            <a:r>
              <a:rPr lang="en-US" sz="3699" u="none" strike="noStrike" dirty="0">
                <a:solidFill>
                  <a:srgbClr val="FFFFFF"/>
                </a:solidFill>
                <a:latin typeface="Dosis Ultra-Bold"/>
              </a:rPr>
              <a:t> </a:t>
            </a: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>
                <a:solidFill>
                  <a:srgbClr val="FFFFFF"/>
                </a:solidFill>
                <a:latin typeface="Dosis Ultra-Bold"/>
              </a:rPr>
              <a:t>4.97</a:t>
            </a:r>
            <a:r>
              <a:rPr lang="en-US" sz="3699" u="none" strike="noStrike" dirty="0">
                <a:solidFill>
                  <a:srgbClr val="FFFFFF"/>
                </a:solidFill>
                <a:latin typeface="Dosis Ultra-Bold"/>
              </a:rPr>
              <a:t> €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237269" y="7005608"/>
            <a:ext cx="4947558" cy="129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 dirty="0" err="1">
                <a:solidFill>
                  <a:srgbClr val="FFFFFF"/>
                </a:solidFill>
                <a:latin typeface="Dosis Ultra-Bold"/>
              </a:rPr>
              <a:t>Apel</a:t>
            </a:r>
            <a:r>
              <a:rPr lang="en-US" sz="3699" u="none" strike="noStrike" dirty="0">
                <a:solidFill>
                  <a:srgbClr val="FFFFFF"/>
                </a:solidFill>
                <a:latin typeface="Dosis Ultra-Bold"/>
              </a:rPr>
              <a:t> Nationale</a:t>
            </a: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 dirty="0">
                <a:solidFill>
                  <a:srgbClr val="FFFFFF"/>
                </a:solidFill>
                <a:latin typeface="Dosis Ultra-Bold"/>
              </a:rPr>
              <a:t>3 €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329179" y="378241"/>
            <a:ext cx="11790042" cy="137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19"/>
              </a:lnSpc>
            </a:pPr>
            <a:r>
              <a:rPr lang="en-US" sz="3942" dirty="0">
                <a:solidFill>
                  <a:srgbClr val="FFFFFF"/>
                </a:solidFill>
                <a:latin typeface="Maven Pro"/>
              </a:rPr>
              <a:t>LA COTISATION :</a:t>
            </a:r>
          </a:p>
          <a:p>
            <a:pPr>
              <a:lnSpc>
                <a:spcPts val="5519"/>
              </a:lnSpc>
            </a:pPr>
            <a:r>
              <a:rPr lang="en-US" sz="3942" dirty="0">
                <a:solidFill>
                  <a:srgbClr val="FFFFFF"/>
                </a:solidFill>
                <a:latin typeface="Maven Pro"/>
              </a:rPr>
              <a:t>ENSEMBLE SCOLAIRE …..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15814" y="4595534"/>
            <a:ext cx="7059112" cy="129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 dirty="0" err="1">
                <a:solidFill>
                  <a:srgbClr val="FFFFFF"/>
                </a:solidFill>
                <a:latin typeface="Dosis Ultra-Bold"/>
              </a:rPr>
              <a:t>Apel</a:t>
            </a:r>
            <a:r>
              <a:rPr lang="en-US" sz="3699" u="none" strike="noStrike" dirty="0">
                <a:solidFill>
                  <a:srgbClr val="FFFFFF"/>
                </a:solidFill>
                <a:latin typeface="Dosis Ultra-Bold"/>
              </a:rPr>
              <a:t> </a:t>
            </a:r>
            <a:r>
              <a:rPr lang="en-US" sz="3699" u="none" strike="noStrike" dirty="0" err="1">
                <a:solidFill>
                  <a:srgbClr val="FFFFFF"/>
                </a:solidFill>
                <a:latin typeface="Dosis Ultra-Bold"/>
              </a:rPr>
              <a:t>Académique</a:t>
            </a:r>
            <a:endParaRPr lang="en-US" sz="3699" u="none" strike="noStrike" dirty="0">
              <a:solidFill>
                <a:srgbClr val="FFFFFF"/>
              </a:solidFill>
              <a:latin typeface="Dosis Ultra-Bold"/>
            </a:endParaRP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 dirty="0">
                <a:solidFill>
                  <a:srgbClr val="FFFFFF"/>
                </a:solidFill>
                <a:latin typeface="Dosis Ultra-Bold"/>
              </a:rPr>
              <a:t>3.53€</a:t>
            </a:r>
          </a:p>
        </p:txBody>
      </p:sp>
      <p:sp>
        <p:nvSpPr>
          <p:cNvPr id="30" name="Freeform 30"/>
          <p:cNvSpPr/>
          <p:nvPr/>
        </p:nvSpPr>
        <p:spPr>
          <a:xfrm>
            <a:off x="5708821" y="8776016"/>
            <a:ext cx="6698340" cy="1500892"/>
          </a:xfrm>
          <a:custGeom>
            <a:avLst/>
            <a:gdLst/>
            <a:ahLst/>
            <a:cxnLst/>
            <a:rect l="l" t="t" r="r" b="b"/>
            <a:pathLst>
              <a:path w="3820160" h="855980">
                <a:moveTo>
                  <a:pt x="3392170" y="855980"/>
                </a:moveTo>
                <a:lnTo>
                  <a:pt x="427990" y="855980"/>
                </a:lnTo>
                <a:cubicBezTo>
                  <a:pt x="191770" y="855980"/>
                  <a:pt x="0" y="664210"/>
                  <a:pt x="0" y="427990"/>
                </a:cubicBezTo>
                <a:cubicBezTo>
                  <a:pt x="0" y="191770"/>
                  <a:pt x="191770" y="0"/>
                  <a:pt x="427990" y="0"/>
                </a:cubicBezTo>
                <a:lnTo>
                  <a:pt x="3392170" y="0"/>
                </a:lnTo>
                <a:cubicBezTo>
                  <a:pt x="3628390" y="0"/>
                  <a:pt x="3820160" y="191770"/>
                  <a:pt x="3820160" y="427990"/>
                </a:cubicBezTo>
                <a:cubicBezTo>
                  <a:pt x="3820160" y="664210"/>
                  <a:pt x="3628390" y="855980"/>
                  <a:pt x="3392170" y="855980"/>
                </a:cubicBezTo>
                <a:close/>
              </a:path>
            </a:pathLst>
          </a:custGeom>
          <a:solidFill>
            <a:srgbClr val="2A5374"/>
          </a:solidFill>
        </p:spPr>
        <p:txBody>
          <a:bodyPr/>
          <a:lstStyle/>
          <a:p>
            <a:endParaRPr lang="fr-FR"/>
          </a:p>
        </p:txBody>
      </p:sp>
      <p:sp>
        <p:nvSpPr>
          <p:cNvPr id="32" name="TextBox 32"/>
          <p:cNvSpPr txBox="1"/>
          <p:nvPr/>
        </p:nvSpPr>
        <p:spPr>
          <a:xfrm>
            <a:off x="7438209" y="8949982"/>
            <a:ext cx="3669660" cy="1103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5"/>
              </a:lnSpc>
            </a:pPr>
            <a:r>
              <a:rPr lang="en-US" sz="2225" dirty="0">
                <a:solidFill>
                  <a:srgbClr val="FFFFFF"/>
                </a:solidFill>
                <a:latin typeface="Dosis Ultra-Bold"/>
              </a:rPr>
              <a:t>APEL D'ETABLISSEMENT</a:t>
            </a:r>
          </a:p>
          <a:p>
            <a:pPr algn="ctr">
              <a:lnSpc>
                <a:spcPts val="5918"/>
              </a:lnSpc>
              <a:spcBef>
                <a:spcPct val="0"/>
              </a:spcBef>
            </a:pPr>
            <a:r>
              <a:rPr lang="en-US" sz="4227" dirty="0">
                <a:solidFill>
                  <a:srgbClr val="FFFFFF"/>
                </a:solidFill>
                <a:latin typeface="Dosis Ultra-Bold"/>
              </a:rPr>
              <a:t>-€</a:t>
            </a:r>
          </a:p>
        </p:txBody>
      </p:sp>
      <p:sp>
        <p:nvSpPr>
          <p:cNvPr id="35" name="Organigramme : Connecteur 34">
            <a:extLst>
              <a:ext uri="{FF2B5EF4-FFF2-40B4-BE49-F238E27FC236}">
                <a16:creationId xmlns:a16="http://schemas.microsoft.com/office/drawing/2014/main" id="{FD6529D6-9CD5-3E86-2BFE-228A77F1DF90}"/>
              </a:ext>
            </a:extLst>
          </p:cNvPr>
          <p:cNvSpPr/>
          <p:nvPr/>
        </p:nvSpPr>
        <p:spPr>
          <a:xfrm>
            <a:off x="5788616" y="8892091"/>
            <a:ext cx="1355358" cy="126270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Graphique 33" descr="École contour">
            <a:extLst>
              <a:ext uri="{FF2B5EF4-FFF2-40B4-BE49-F238E27FC236}">
                <a16:creationId xmlns:a16="http://schemas.microsoft.com/office/drawing/2014/main" id="{AC159246-3DFC-5272-C237-D5B693C10E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03856" y="8789120"/>
            <a:ext cx="1355358" cy="135535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1334" y="764647"/>
            <a:ext cx="14125331" cy="8757705"/>
          </a:xfrm>
          <a:custGeom>
            <a:avLst/>
            <a:gdLst/>
            <a:ahLst/>
            <a:cxnLst/>
            <a:rect l="l" t="t" r="r" b="b"/>
            <a:pathLst>
              <a:path w="14125331" h="8757705">
                <a:moveTo>
                  <a:pt x="0" y="0"/>
                </a:moveTo>
                <a:lnTo>
                  <a:pt x="14125332" y="0"/>
                </a:lnTo>
                <a:lnTo>
                  <a:pt x="14125332" y="8757706"/>
                </a:lnTo>
                <a:lnTo>
                  <a:pt x="0" y="875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4951106" y="1441273"/>
            <a:ext cx="8612493" cy="7326511"/>
            <a:chOff x="-1" y="-100513"/>
            <a:chExt cx="11483323" cy="9768682"/>
          </a:xfrm>
        </p:grpSpPr>
        <p:sp>
          <p:nvSpPr>
            <p:cNvPr id="4" name="TextBox 4"/>
            <p:cNvSpPr txBox="1"/>
            <p:nvPr/>
          </p:nvSpPr>
          <p:spPr>
            <a:xfrm>
              <a:off x="-1" y="1532240"/>
              <a:ext cx="11483323" cy="65435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59"/>
                </a:lnSpc>
              </a:pPr>
              <a:endParaRPr dirty="0"/>
            </a:p>
            <a:p>
              <a:pPr algn="ctr">
                <a:lnSpc>
                  <a:spcPts val="2199"/>
                </a:lnSpc>
              </a:pPr>
              <a:endParaRPr dirty="0"/>
            </a:p>
            <a:p>
              <a:pPr algn="ctr">
                <a:lnSpc>
                  <a:spcPts val="10119"/>
                </a:lnSpc>
              </a:pPr>
              <a:r>
                <a:rPr lang="en-US" sz="9199" dirty="0">
                  <a:solidFill>
                    <a:srgbClr val="0C0D0E"/>
                  </a:solidFill>
                  <a:latin typeface="Dosis Extra Bold"/>
                </a:rPr>
                <a:t>VOTRE APEL D’ETABLISSMENT</a:t>
              </a:r>
            </a:p>
            <a:p>
              <a:pPr algn="ctr">
                <a:lnSpc>
                  <a:spcPts val="15958"/>
                </a:lnSpc>
              </a:pPr>
              <a:endParaRPr lang="en-US" sz="9199" dirty="0">
                <a:solidFill>
                  <a:srgbClr val="0C0D0E"/>
                </a:solidFill>
                <a:latin typeface="Dosis Extra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55418"/>
              <a:ext cx="11181047" cy="81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4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0513"/>
              <a:ext cx="11181047" cy="1106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8662506">
            <a:off x="12751804" y="5053576"/>
            <a:ext cx="5890924" cy="674779"/>
          </a:xfrm>
          <a:custGeom>
            <a:avLst/>
            <a:gdLst/>
            <a:ahLst/>
            <a:cxnLst/>
            <a:rect l="l" t="t" r="r" b="b"/>
            <a:pathLst>
              <a:path w="5890924" h="674779">
                <a:moveTo>
                  <a:pt x="0" y="0"/>
                </a:moveTo>
                <a:lnTo>
                  <a:pt x="5890925" y="0"/>
                </a:lnTo>
                <a:lnTo>
                  <a:pt x="5890925" y="674778"/>
                </a:lnTo>
                <a:lnTo>
                  <a:pt x="0" y="67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2961688" y="7087081"/>
            <a:ext cx="1989420" cy="1989420"/>
          </a:xfrm>
          <a:custGeom>
            <a:avLst/>
            <a:gdLst/>
            <a:ahLst/>
            <a:cxnLst/>
            <a:rect l="l" t="t" r="r" b="b"/>
            <a:pathLst>
              <a:path w="1989420" h="1989420">
                <a:moveTo>
                  <a:pt x="0" y="0"/>
                </a:moveTo>
                <a:lnTo>
                  <a:pt x="1989419" y="0"/>
                </a:lnTo>
                <a:lnTo>
                  <a:pt x="1989419" y="1989420"/>
                </a:lnTo>
                <a:lnTo>
                  <a:pt x="0" y="198942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print"/>
            <a:stretch>
              <a:fillRect t="-38888" b="-3888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1711277">
            <a:off x="9261101" y="1500259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8649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8949716">
            <a:off x="-2342739" y="8347255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8649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2433991" y="4856633"/>
            <a:ext cx="5733539" cy="607187"/>
          </a:xfrm>
          <a:custGeom>
            <a:avLst/>
            <a:gdLst/>
            <a:ahLst/>
            <a:cxnLst/>
            <a:rect l="l" t="t" r="r" b="b"/>
            <a:pathLst>
              <a:path w="5733539" h="607187">
                <a:moveTo>
                  <a:pt x="0" y="0"/>
                </a:moveTo>
                <a:lnTo>
                  <a:pt x="5733538" y="0"/>
                </a:lnTo>
                <a:lnTo>
                  <a:pt x="5733538" y="607186"/>
                </a:lnTo>
                <a:lnTo>
                  <a:pt x="0" y="60718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8649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2188199" y="2413391"/>
            <a:ext cx="11517080" cy="1056984"/>
          </a:xfrm>
          <a:custGeom>
            <a:avLst/>
            <a:gdLst/>
            <a:ahLst/>
            <a:cxnLst/>
            <a:rect l="l" t="t" r="r" b="b"/>
            <a:pathLst>
              <a:path w="11517080" h="1056984">
                <a:moveTo>
                  <a:pt x="0" y="0"/>
                </a:moveTo>
                <a:lnTo>
                  <a:pt x="11517079" y="0"/>
                </a:lnTo>
                <a:lnTo>
                  <a:pt x="11517079" y="1056985"/>
                </a:lnTo>
                <a:lnTo>
                  <a:pt x="0" y="105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99807" b="-1539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38013" y="8872033"/>
            <a:ext cx="17240138" cy="1480990"/>
          </a:xfrm>
          <a:custGeom>
            <a:avLst/>
            <a:gdLst/>
            <a:ahLst/>
            <a:cxnLst/>
            <a:rect l="l" t="t" r="r" b="b"/>
            <a:pathLst>
              <a:path w="17240138" h="1480990">
                <a:moveTo>
                  <a:pt x="0" y="0"/>
                </a:moveTo>
                <a:lnTo>
                  <a:pt x="17240138" y="0"/>
                </a:lnTo>
                <a:lnTo>
                  <a:pt x="17240138" y="1480990"/>
                </a:lnTo>
                <a:lnTo>
                  <a:pt x="0" y="148099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18269" b="-1163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205263" y="6284308"/>
            <a:ext cx="1351146" cy="206357"/>
          </a:xfrm>
          <a:custGeom>
            <a:avLst/>
            <a:gdLst/>
            <a:ahLst/>
            <a:cxnLst/>
            <a:rect l="l" t="t" r="r" b="b"/>
            <a:pathLst>
              <a:path w="1351146" h="206357">
                <a:moveTo>
                  <a:pt x="0" y="0"/>
                </a:moveTo>
                <a:lnTo>
                  <a:pt x="1351146" y="0"/>
                </a:lnTo>
                <a:lnTo>
                  <a:pt x="1351146" y="206357"/>
                </a:lnTo>
                <a:lnTo>
                  <a:pt x="0" y="20635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260998" y="-2610175"/>
            <a:ext cx="7281908" cy="4096074"/>
            <a:chOff x="0" y="0"/>
            <a:chExt cx="6089457" cy="34253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7" cstate="print"/>
              <a:stretch>
                <a:fillRect t="-8888" b="-888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48387" y="-798027"/>
            <a:ext cx="14171528" cy="1966892"/>
            <a:chOff x="0" y="0"/>
            <a:chExt cx="3732419" cy="51802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32419" cy="518029"/>
            </a:xfrm>
            <a:custGeom>
              <a:avLst/>
              <a:gdLst/>
              <a:ahLst/>
              <a:cxnLst/>
              <a:rect l="l" t="t" r="r" b="b"/>
              <a:pathLst>
                <a:path w="3732419" h="518029">
                  <a:moveTo>
                    <a:pt x="27861" y="0"/>
                  </a:moveTo>
                  <a:lnTo>
                    <a:pt x="3704558" y="0"/>
                  </a:lnTo>
                  <a:cubicBezTo>
                    <a:pt x="3719945" y="0"/>
                    <a:pt x="3732419" y="12474"/>
                    <a:pt x="3732419" y="27861"/>
                  </a:cubicBezTo>
                  <a:lnTo>
                    <a:pt x="3732419" y="490168"/>
                  </a:lnTo>
                  <a:cubicBezTo>
                    <a:pt x="3732419" y="497557"/>
                    <a:pt x="3729484" y="504644"/>
                    <a:pt x="3724259" y="509869"/>
                  </a:cubicBezTo>
                  <a:cubicBezTo>
                    <a:pt x="3719034" y="515094"/>
                    <a:pt x="3711947" y="518029"/>
                    <a:pt x="3704558" y="518029"/>
                  </a:cubicBezTo>
                  <a:lnTo>
                    <a:pt x="27861" y="518029"/>
                  </a:lnTo>
                  <a:cubicBezTo>
                    <a:pt x="12474" y="518029"/>
                    <a:pt x="0" y="505555"/>
                    <a:pt x="0" y="490168"/>
                  </a:cubicBezTo>
                  <a:lnTo>
                    <a:pt x="0" y="27861"/>
                  </a:lnTo>
                  <a:cubicBezTo>
                    <a:pt x="0" y="12474"/>
                    <a:pt x="12474" y="0"/>
                    <a:pt x="27861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061211" y="-394818"/>
            <a:ext cx="7281908" cy="4096074"/>
            <a:chOff x="0" y="0"/>
            <a:chExt cx="6089457" cy="34253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7" cstate="print"/>
              <a:stretch>
                <a:fillRect t="-8888" b="-888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0" y="7138981"/>
            <a:ext cx="5669664" cy="3189186"/>
            <a:chOff x="0" y="0"/>
            <a:chExt cx="6089457" cy="34253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t="-8888" b="-888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26119" y="1548472"/>
            <a:ext cx="12806633" cy="1514758"/>
            <a:chOff x="0" y="0"/>
            <a:chExt cx="3372940" cy="3989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72940" cy="398949"/>
            </a:xfrm>
            <a:custGeom>
              <a:avLst/>
              <a:gdLst/>
              <a:ahLst/>
              <a:cxnLst/>
              <a:rect l="l" t="t" r="r" b="b"/>
              <a:pathLst>
                <a:path w="3372940" h="398949">
                  <a:moveTo>
                    <a:pt x="30831" y="0"/>
                  </a:moveTo>
                  <a:lnTo>
                    <a:pt x="3342110" y="0"/>
                  </a:lnTo>
                  <a:cubicBezTo>
                    <a:pt x="3350286" y="0"/>
                    <a:pt x="3358128" y="3248"/>
                    <a:pt x="3363910" y="9030"/>
                  </a:cubicBezTo>
                  <a:cubicBezTo>
                    <a:pt x="3369692" y="14812"/>
                    <a:pt x="3372940" y="22654"/>
                    <a:pt x="3372940" y="30831"/>
                  </a:cubicBezTo>
                  <a:lnTo>
                    <a:pt x="3372940" y="368118"/>
                  </a:lnTo>
                  <a:cubicBezTo>
                    <a:pt x="3372940" y="376295"/>
                    <a:pt x="3369692" y="384137"/>
                    <a:pt x="3363910" y="389919"/>
                  </a:cubicBezTo>
                  <a:cubicBezTo>
                    <a:pt x="3358128" y="395700"/>
                    <a:pt x="3350286" y="398949"/>
                    <a:pt x="3342110" y="398949"/>
                  </a:cubicBezTo>
                  <a:lnTo>
                    <a:pt x="30831" y="398949"/>
                  </a:lnTo>
                  <a:cubicBezTo>
                    <a:pt x="22654" y="398949"/>
                    <a:pt x="14812" y="395700"/>
                    <a:pt x="9030" y="389919"/>
                  </a:cubicBezTo>
                  <a:cubicBezTo>
                    <a:pt x="3248" y="384137"/>
                    <a:pt x="0" y="376295"/>
                    <a:pt x="0" y="368118"/>
                  </a:cubicBezTo>
                  <a:lnTo>
                    <a:pt x="0" y="30831"/>
                  </a:lnTo>
                  <a:cubicBezTo>
                    <a:pt x="0" y="22654"/>
                    <a:pt x="3248" y="14812"/>
                    <a:pt x="9030" y="9030"/>
                  </a:cubicBezTo>
                  <a:cubicBezTo>
                    <a:pt x="14812" y="3248"/>
                    <a:pt x="22654" y="0"/>
                    <a:pt x="30831" y="0"/>
                  </a:cubicBezTo>
                  <a:close/>
                </a:path>
              </a:pathLst>
            </a:custGeom>
            <a:solidFill>
              <a:srgbClr val="9BCED4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625273" y="2318041"/>
            <a:ext cx="4114800" cy="171550"/>
          </a:xfrm>
          <a:custGeom>
            <a:avLst/>
            <a:gdLst/>
            <a:ahLst/>
            <a:cxnLst/>
            <a:rect l="l" t="t" r="r" b="b"/>
            <a:pathLst>
              <a:path w="4114800" h="171550">
                <a:moveTo>
                  <a:pt x="0" y="0"/>
                </a:moveTo>
                <a:lnTo>
                  <a:pt x="4114800" y="0"/>
                </a:lnTo>
                <a:lnTo>
                  <a:pt x="4114800" y="171550"/>
                </a:lnTo>
                <a:lnTo>
                  <a:pt x="0" y="17155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229860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extBox 25"/>
          <p:cNvSpPr txBox="1"/>
          <p:nvPr/>
        </p:nvSpPr>
        <p:spPr>
          <a:xfrm>
            <a:off x="11876442" y="6243617"/>
            <a:ext cx="2282831" cy="337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1"/>
              </a:lnSpc>
              <a:spcBef>
                <a:spcPct val="0"/>
              </a:spcBef>
            </a:pPr>
            <a:r>
              <a:rPr lang="en-US" sz="1887" spc="-37">
                <a:solidFill>
                  <a:srgbClr val="FFFFFF"/>
                </a:solidFill>
                <a:latin typeface="Montserrat Light Bold"/>
              </a:rPr>
              <a:t>Drew Feig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426119" y="7084408"/>
            <a:ext cx="16571361" cy="2867395"/>
            <a:chOff x="0" y="0"/>
            <a:chExt cx="4364474" cy="75519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364474" cy="755199"/>
            </a:xfrm>
            <a:custGeom>
              <a:avLst/>
              <a:gdLst/>
              <a:ahLst/>
              <a:cxnLst/>
              <a:rect l="l" t="t" r="r" b="b"/>
              <a:pathLst>
                <a:path w="4364474" h="755199">
                  <a:moveTo>
                    <a:pt x="23827" y="0"/>
                  </a:moveTo>
                  <a:lnTo>
                    <a:pt x="4340647" y="0"/>
                  </a:lnTo>
                  <a:cubicBezTo>
                    <a:pt x="4346966" y="0"/>
                    <a:pt x="4353027" y="2510"/>
                    <a:pt x="4357495" y="6979"/>
                  </a:cubicBezTo>
                  <a:cubicBezTo>
                    <a:pt x="4361963" y="11447"/>
                    <a:pt x="4364474" y="17507"/>
                    <a:pt x="4364474" y="23827"/>
                  </a:cubicBezTo>
                  <a:lnTo>
                    <a:pt x="4364474" y="731372"/>
                  </a:lnTo>
                  <a:cubicBezTo>
                    <a:pt x="4364474" y="737691"/>
                    <a:pt x="4361963" y="743752"/>
                    <a:pt x="4357495" y="748220"/>
                  </a:cubicBezTo>
                  <a:cubicBezTo>
                    <a:pt x="4353027" y="752689"/>
                    <a:pt x="4346966" y="755199"/>
                    <a:pt x="4340647" y="755199"/>
                  </a:cubicBezTo>
                  <a:lnTo>
                    <a:pt x="23827" y="755199"/>
                  </a:lnTo>
                  <a:cubicBezTo>
                    <a:pt x="17507" y="755199"/>
                    <a:pt x="11447" y="752689"/>
                    <a:pt x="6979" y="748220"/>
                  </a:cubicBezTo>
                  <a:cubicBezTo>
                    <a:pt x="2510" y="743752"/>
                    <a:pt x="0" y="737691"/>
                    <a:pt x="0" y="731372"/>
                  </a:cubicBezTo>
                  <a:lnTo>
                    <a:pt x="0" y="23827"/>
                  </a:lnTo>
                  <a:cubicBezTo>
                    <a:pt x="0" y="17507"/>
                    <a:pt x="2510" y="11447"/>
                    <a:pt x="6979" y="6979"/>
                  </a:cubicBezTo>
                  <a:cubicBezTo>
                    <a:pt x="11447" y="2510"/>
                    <a:pt x="17507" y="0"/>
                    <a:pt x="23827" y="0"/>
                  </a:cubicBezTo>
                  <a:close/>
                </a:path>
              </a:pathLst>
            </a:custGeom>
            <a:solidFill>
              <a:srgbClr val="BEE6D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7584995" y="7881333"/>
            <a:ext cx="4114800" cy="171550"/>
          </a:xfrm>
          <a:custGeom>
            <a:avLst/>
            <a:gdLst/>
            <a:ahLst/>
            <a:cxnLst/>
            <a:rect l="l" t="t" r="r" b="b"/>
            <a:pathLst>
              <a:path w="4114800" h="171550">
                <a:moveTo>
                  <a:pt x="0" y="0"/>
                </a:moveTo>
                <a:lnTo>
                  <a:pt x="4114800" y="0"/>
                </a:lnTo>
                <a:lnTo>
                  <a:pt x="4114800" y="171550"/>
                </a:lnTo>
                <a:lnTo>
                  <a:pt x="0" y="17155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2298602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0" name="Group 30"/>
          <p:cNvGrpSpPr/>
          <p:nvPr/>
        </p:nvGrpSpPr>
        <p:grpSpPr>
          <a:xfrm>
            <a:off x="1426119" y="3337101"/>
            <a:ext cx="7206161" cy="1815613"/>
            <a:chOff x="0" y="0"/>
            <a:chExt cx="1897919" cy="47818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897919" cy="478186"/>
            </a:xfrm>
            <a:custGeom>
              <a:avLst/>
              <a:gdLst/>
              <a:ahLst/>
              <a:cxnLst/>
              <a:rect l="l" t="t" r="r" b="b"/>
              <a:pathLst>
                <a:path w="1897919" h="478186">
                  <a:moveTo>
                    <a:pt x="54792" y="0"/>
                  </a:moveTo>
                  <a:lnTo>
                    <a:pt x="1843127" y="0"/>
                  </a:lnTo>
                  <a:cubicBezTo>
                    <a:pt x="1873388" y="0"/>
                    <a:pt x="1897919" y="24531"/>
                    <a:pt x="1897919" y="54792"/>
                  </a:cubicBezTo>
                  <a:lnTo>
                    <a:pt x="1897919" y="423394"/>
                  </a:lnTo>
                  <a:cubicBezTo>
                    <a:pt x="1897919" y="453655"/>
                    <a:pt x="1873388" y="478186"/>
                    <a:pt x="1843127" y="478186"/>
                  </a:cubicBezTo>
                  <a:lnTo>
                    <a:pt x="54792" y="478186"/>
                  </a:lnTo>
                  <a:cubicBezTo>
                    <a:pt x="24531" y="478186"/>
                    <a:pt x="0" y="453655"/>
                    <a:pt x="0" y="423394"/>
                  </a:cubicBezTo>
                  <a:lnTo>
                    <a:pt x="0" y="54792"/>
                  </a:lnTo>
                  <a:cubicBezTo>
                    <a:pt x="0" y="24531"/>
                    <a:pt x="24531" y="0"/>
                    <a:pt x="54792" y="0"/>
                  </a:cubicBezTo>
                  <a:close/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2625273" y="4389808"/>
            <a:ext cx="4114800" cy="171550"/>
          </a:xfrm>
          <a:custGeom>
            <a:avLst/>
            <a:gdLst/>
            <a:ahLst/>
            <a:cxnLst/>
            <a:rect l="l" t="t" r="r" b="b"/>
            <a:pathLst>
              <a:path w="4114800" h="171550">
                <a:moveTo>
                  <a:pt x="0" y="0"/>
                </a:moveTo>
                <a:lnTo>
                  <a:pt x="4114800" y="0"/>
                </a:lnTo>
                <a:lnTo>
                  <a:pt x="4114800" y="171550"/>
                </a:lnTo>
                <a:lnTo>
                  <a:pt x="0" y="17155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229860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>
            <a:off x="9642395" y="4700890"/>
            <a:ext cx="7011352" cy="742508"/>
          </a:xfrm>
          <a:custGeom>
            <a:avLst/>
            <a:gdLst/>
            <a:ahLst/>
            <a:cxnLst/>
            <a:rect l="l" t="t" r="r" b="b"/>
            <a:pathLst>
              <a:path w="7011352" h="742508">
                <a:moveTo>
                  <a:pt x="0" y="0"/>
                </a:moveTo>
                <a:lnTo>
                  <a:pt x="7011352" y="0"/>
                </a:lnTo>
                <a:lnTo>
                  <a:pt x="7011352" y="742508"/>
                </a:lnTo>
                <a:lnTo>
                  <a:pt x="0" y="742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 t="-86495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5" name="Group 35"/>
          <p:cNvGrpSpPr/>
          <p:nvPr/>
        </p:nvGrpSpPr>
        <p:grpSpPr>
          <a:xfrm>
            <a:off x="8934151" y="3337101"/>
            <a:ext cx="9144000" cy="1815613"/>
            <a:chOff x="0" y="0"/>
            <a:chExt cx="2408296" cy="47818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408296" cy="478186"/>
            </a:xfrm>
            <a:custGeom>
              <a:avLst/>
              <a:gdLst/>
              <a:ahLst/>
              <a:cxnLst/>
              <a:rect l="l" t="t" r="r" b="b"/>
              <a:pathLst>
                <a:path w="2408296" h="478186">
                  <a:moveTo>
                    <a:pt x="43180" y="0"/>
                  </a:moveTo>
                  <a:lnTo>
                    <a:pt x="2365116" y="0"/>
                  </a:lnTo>
                  <a:cubicBezTo>
                    <a:pt x="2388964" y="0"/>
                    <a:pt x="2408296" y="19332"/>
                    <a:pt x="2408296" y="43180"/>
                  </a:cubicBezTo>
                  <a:lnTo>
                    <a:pt x="2408296" y="435006"/>
                  </a:lnTo>
                  <a:cubicBezTo>
                    <a:pt x="2408296" y="446458"/>
                    <a:pt x="2403747" y="457441"/>
                    <a:pt x="2395649" y="465539"/>
                  </a:cubicBezTo>
                  <a:cubicBezTo>
                    <a:pt x="2387551" y="473637"/>
                    <a:pt x="2376568" y="478186"/>
                    <a:pt x="2365116" y="478186"/>
                  </a:cubicBezTo>
                  <a:lnTo>
                    <a:pt x="43180" y="478186"/>
                  </a:lnTo>
                  <a:cubicBezTo>
                    <a:pt x="31728" y="478186"/>
                    <a:pt x="20745" y="473637"/>
                    <a:pt x="12647" y="465539"/>
                  </a:cubicBezTo>
                  <a:cubicBezTo>
                    <a:pt x="4549" y="457441"/>
                    <a:pt x="0" y="446458"/>
                    <a:pt x="0" y="435006"/>
                  </a:cubicBezTo>
                  <a:lnTo>
                    <a:pt x="0" y="43180"/>
                  </a:lnTo>
                  <a:cubicBezTo>
                    <a:pt x="0" y="19332"/>
                    <a:pt x="19332" y="0"/>
                    <a:pt x="43180" y="0"/>
                  </a:cubicBezTo>
                  <a:close/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1905115" y="4291215"/>
            <a:ext cx="4114800" cy="171550"/>
          </a:xfrm>
          <a:custGeom>
            <a:avLst/>
            <a:gdLst/>
            <a:ahLst/>
            <a:cxnLst/>
            <a:rect l="l" t="t" r="r" b="b"/>
            <a:pathLst>
              <a:path w="4114800" h="171550">
                <a:moveTo>
                  <a:pt x="0" y="0"/>
                </a:moveTo>
                <a:lnTo>
                  <a:pt x="4114800" y="0"/>
                </a:lnTo>
                <a:lnTo>
                  <a:pt x="4114800" y="171550"/>
                </a:lnTo>
                <a:lnTo>
                  <a:pt x="0" y="17155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229860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TextBox 39"/>
          <p:cNvSpPr txBox="1"/>
          <p:nvPr/>
        </p:nvSpPr>
        <p:spPr>
          <a:xfrm>
            <a:off x="1667369" y="7957533"/>
            <a:ext cx="17383998" cy="185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7"/>
              </a:lnSpc>
            </a:pPr>
            <a:r>
              <a:rPr lang="en-US" sz="3512">
                <a:solidFill>
                  <a:srgbClr val="000000"/>
                </a:solidFill>
                <a:latin typeface="Maven Pro Regular Bold"/>
              </a:rPr>
              <a:t>- </a:t>
            </a:r>
            <a:r>
              <a:rPr lang="en-US" sz="3512">
                <a:solidFill>
                  <a:srgbClr val="000000"/>
                </a:solidFill>
                <a:latin typeface="Maven Pro Regular"/>
              </a:rPr>
              <a:t>:-</a:t>
            </a:r>
          </a:p>
          <a:p>
            <a:pPr>
              <a:lnSpc>
                <a:spcPts val="4917"/>
              </a:lnSpc>
            </a:pPr>
            <a:r>
              <a:rPr lang="en-US" sz="3512">
                <a:solidFill>
                  <a:srgbClr val="000000"/>
                </a:solidFill>
                <a:latin typeface="Maven Pro Regular Bold"/>
              </a:rPr>
              <a:t>- </a:t>
            </a:r>
            <a:r>
              <a:rPr lang="en-US" sz="3512">
                <a:solidFill>
                  <a:srgbClr val="000000"/>
                </a:solidFill>
                <a:latin typeface="Maven Pro Regular"/>
              </a:rPr>
              <a:t>:-</a:t>
            </a:r>
          </a:p>
          <a:p>
            <a:pPr>
              <a:lnSpc>
                <a:spcPts val="4917"/>
              </a:lnSpc>
            </a:pPr>
            <a:r>
              <a:rPr lang="en-US" sz="3512">
                <a:solidFill>
                  <a:srgbClr val="000000"/>
                </a:solidFill>
                <a:latin typeface="Maven Pro Regular Bold"/>
              </a:rPr>
              <a:t>-</a:t>
            </a:r>
            <a:r>
              <a:rPr lang="en-US" sz="3512">
                <a:solidFill>
                  <a:srgbClr val="000000"/>
                </a:solidFill>
                <a:latin typeface="Maven Pro Regular"/>
              </a:rPr>
              <a:t>: -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917262" y="1436708"/>
            <a:ext cx="4404969" cy="72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Maven Pro Regular Bold"/>
              </a:rPr>
              <a:t>Président</a:t>
            </a:r>
            <a:r>
              <a:rPr lang="en-US" sz="4500" dirty="0">
                <a:solidFill>
                  <a:srgbClr val="000000"/>
                </a:solidFill>
                <a:latin typeface="Maven Pro Regular Bold"/>
              </a:rPr>
              <a:t>(e)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-5813408" y="87154"/>
            <a:ext cx="1771322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073"/>
              </a:lnSpc>
              <a:spcBef>
                <a:spcPct val="0"/>
              </a:spcBef>
            </a:pPr>
            <a:r>
              <a:rPr lang="en-US" sz="6116" u="none" strike="noStrike" dirty="0">
                <a:solidFill>
                  <a:srgbClr val="FFFFFF"/>
                </a:solidFill>
                <a:latin typeface="Hind Guntur Bold"/>
              </a:rPr>
              <a:t>PRÉSENTATION  L'EQUIPE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665299" y="2295207"/>
            <a:ext cx="12431075" cy="123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7"/>
              </a:lnSpc>
            </a:pPr>
            <a:r>
              <a:rPr lang="en-US" sz="3512" dirty="0">
                <a:solidFill>
                  <a:srgbClr val="000000"/>
                </a:solidFill>
                <a:latin typeface="Maven Pro Regular Bold"/>
              </a:rPr>
              <a:t>-:</a:t>
            </a:r>
            <a:r>
              <a:rPr lang="en-US" sz="3512" dirty="0">
                <a:solidFill>
                  <a:srgbClr val="000000"/>
                </a:solidFill>
                <a:latin typeface="Maven Pro Regular"/>
              </a:rPr>
              <a:t> Ensemble </a:t>
            </a:r>
            <a:r>
              <a:rPr lang="en-US" sz="3512" dirty="0" err="1">
                <a:solidFill>
                  <a:srgbClr val="000000"/>
                </a:solidFill>
                <a:latin typeface="Maven Pro Regular"/>
              </a:rPr>
              <a:t>Scolaire</a:t>
            </a:r>
            <a:r>
              <a:rPr lang="en-US" sz="3512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3512" dirty="0">
                <a:solidFill>
                  <a:srgbClr val="000000"/>
                </a:solidFill>
                <a:latin typeface="Maven Pro Regular"/>
                <a:hlinkClick r:id="rId12" tooltip="https://www.sainte-marie-barbezieux.fr/"/>
              </a:rPr>
              <a:t>….</a:t>
            </a:r>
          </a:p>
          <a:p>
            <a:pPr>
              <a:lnSpc>
                <a:spcPts val="4917"/>
              </a:lnSpc>
            </a:pPr>
            <a:endParaRPr lang="en-US" sz="3512" dirty="0">
              <a:solidFill>
                <a:srgbClr val="000000"/>
              </a:solidFill>
              <a:latin typeface="Maven Pro Regular"/>
              <a:hlinkClick r:id="rId12" tooltip="https://www.sainte-marie-barbezieux.fr/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8035198" y="6989158"/>
            <a:ext cx="6666967" cy="7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000000"/>
                </a:solidFill>
                <a:latin typeface="Maven Pro Regular Bold"/>
              </a:rPr>
              <a:t>Membres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043205" y="3241851"/>
            <a:ext cx="4404969" cy="72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500" u="none" strike="noStrike" dirty="0" err="1">
                <a:solidFill>
                  <a:srgbClr val="000000"/>
                </a:solidFill>
                <a:latin typeface="Maven Pro Regular Bold"/>
              </a:rPr>
              <a:t>Secrétair</a:t>
            </a:r>
            <a:r>
              <a:rPr lang="en-US" sz="4500" u="none" strike="noStrike" dirty="0">
                <a:solidFill>
                  <a:srgbClr val="000000"/>
                </a:solidFill>
                <a:latin typeface="Maven Pro Regular Bold"/>
              </a:rPr>
              <a:t>(e)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67369" y="4374355"/>
            <a:ext cx="7266782" cy="61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7"/>
              </a:lnSpc>
            </a:pPr>
            <a:r>
              <a:rPr lang="en-US" sz="3512">
                <a:solidFill>
                  <a:srgbClr val="000000"/>
                </a:solidFill>
                <a:latin typeface="Maven Pro Regular Bold"/>
              </a:rPr>
              <a:t>- : </a:t>
            </a:r>
            <a:r>
              <a:rPr lang="en-US" sz="3512">
                <a:solidFill>
                  <a:srgbClr val="000000"/>
                </a:solidFill>
                <a:latin typeface="Maven Pro Regular"/>
              </a:rPr>
              <a:t>-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064278" y="3401165"/>
            <a:ext cx="4404969" cy="72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500" u="none" strike="noStrike" dirty="0" err="1">
                <a:solidFill>
                  <a:srgbClr val="000000"/>
                </a:solidFill>
                <a:latin typeface="Maven Pro Regular Bold"/>
              </a:rPr>
              <a:t>Trésorièr</a:t>
            </a:r>
            <a:r>
              <a:rPr lang="en-US" sz="4500" dirty="0">
                <a:solidFill>
                  <a:srgbClr val="000000"/>
                </a:solidFill>
                <a:latin typeface="Maven Pro Regular Bold"/>
              </a:rPr>
              <a:t>(e)</a:t>
            </a:r>
            <a:endParaRPr lang="en-US" sz="4500" u="none" strike="noStrike" dirty="0">
              <a:solidFill>
                <a:srgbClr val="000000"/>
              </a:solidFill>
              <a:latin typeface="Maven Pro Regular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9144000" y="4346514"/>
            <a:ext cx="9254587" cy="61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7"/>
              </a:lnSpc>
            </a:pPr>
            <a:r>
              <a:rPr lang="en-US" sz="3512">
                <a:solidFill>
                  <a:srgbClr val="000000"/>
                </a:solidFill>
                <a:latin typeface="Maven Pro Regular Bold"/>
              </a:rPr>
              <a:t>- :</a:t>
            </a:r>
            <a:r>
              <a:rPr lang="en-US" sz="3512">
                <a:solidFill>
                  <a:srgbClr val="000000"/>
                </a:solidFill>
                <a:latin typeface="Maven Pro Regular"/>
              </a:rPr>
              <a:t>-</a:t>
            </a:r>
          </a:p>
        </p:txBody>
      </p:sp>
      <p:sp>
        <p:nvSpPr>
          <p:cNvPr id="48" name="Freeform 48"/>
          <p:cNvSpPr/>
          <p:nvPr/>
        </p:nvSpPr>
        <p:spPr>
          <a:xfrm>
            <a:off x="8789636" y="3327550"/>
            <a:ext cx="963665" cy="963665"/>
          </a:xfrm>
          <a:custGeom>
            <a:avLst/>
            <a:gdLst/>
            <a:ahLst/>
            <a:cxnLst/>
            <a:rect l="l" t="t" r="r" b="b"/>
            <a:pathLst>
              <a:path w="963665" h="963665">
                <a:moveTo>
                  <a:pt x="0" y="0"/>
                </a:moveTo>
                <a:lnTo>
                  <a:pt x="963665" y="0"/>
                </a:lnTo>
                <a:lnTo>
                  <a:pt x="963665" y="963665"/>
                </a:lnTo>
                <a:lnTo>
                  <a:pt x="0" y="963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Freeform 49"/>
          <p:cNvSpPr/>
          <p:nvPr/>
        </p:nvSpPr>
        <p:spPr>
          <a:xfrm>
            <a:off x="838013" y="1261366"/>
            <a:ext cx="963665" cy="963665"/>
          </a:xfrm>
          <a:custGeom>
            <a:avLst/>
            <a:gdLst/>
            <a:ahLst/>
            <a:cxnLst/>
            <a:rect l="l" t="t" r="r" b="b"/>
            <a:pathLst>
              <a:path w="963665" h="963665">
                <a:moveTo>
                  <a:pt x="0" y="0"/>
                </a:moveTo>
                <a:lnTo>
                  <a:pt x="963665" y="0"/>
                </a:lnTo>
                <a:lnTo>
                  <a:pt x="963665" y="963665"/>
                </a:lnTo>
                <a:lnTo>
                  <a:pt x="0" y="963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0" name="Freeform 50"/>
          <p:cNvSpPr/>
          <p:nvPr/>
        </p:nvSpPr>
        <p:spPr>
          <a:xfrm>
            <a:off x="838013" y="3234681"/>
            <a:ext cx="963665" cy="963665"/>
          </a:xfrm>
          <a:custGeom>
            <a:avLst/>
            <a:gdLst/>
            <a:ahLst/>
            <a:cxnLst/>
            <a:rect l="l" t="t" r="r" b="b"/>
            <a:pathLst>
              <a:path w="963665" h="963665">
                <a:moveTo>
                  <a:pt x="0" y="0"/>
                </a:moveTo>
                <a:lnTo>
                  <a:pt x="963665" y="0"/>
                </a:lnTo>
                <a:lnTo>
                  <a:pt x="963665" y="963665"/>
                </a:lnTo>
                <a:lnTo>
                  <a:pt x="0" y="963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1" name="Freeform 51"/>
          <p:cNvSpPr/>
          <p:nvPr/>
        </p:nvSpPr>
        <p:spPr>
          <a:xfrm>
            <a:off x="838013" y="6917668"/>
            <a:ext cx="963665" cy="963665"/>
          </a:xfrm>
          <a:custGeom>
            <a:avLst/>
            <a:gdLst/>
            <a:ahLst/>
            <a:cxnLst/>
            <a:rect l="l" t="t" r="r" b="b"/>
            <a:pathLst>
              <a:path w="963665" h="963665">
                <a:moveTo>
                  <a:pt x="0" y="0"/>
                </a:moveTo>
                <a:lnTo>
                  <a:pt x="963665" y="0"/>
                </a:lnTo>
                <a:lnTo>
                  <a:pt x="963665" y="963665"/>
                </a:lnTo>
                <a:lnTo>
                  <a:pt x="0" y="963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Freeform 52"/>
          <p:cNvSpPr/>
          <p:nvPr/>
        </p:nvSpPr>
        <p:spPr>
          <a:xfrm>
            <a:off x="1426119" y="5873394"/>
            <a:ext cx="16277186" cy="1294539"/>
          </a:xfrm>
          <a:custGeom>
            <a:avLst/>
            <a:gdLst/>
            <a:ahLst/>
            <a:cxnLst/>
            <a:rect l="l" t="t" r="r" b="b"/>
            <a:pathLst>
              <a:path w="16277186" h="1294539">
                <a:moveTo>
                  <a:pt x="0" y="0"/>
                </a:moveTo>
                <a:lnTo>
                  <a:pt x="16277187" y="0"/>
                </a:lnTo>
                <a:lnTo>
                  <a:pt x="16277187" y="1294539"/>
                </a:lnTo>
                <a:lnTo>
                  <a:pt x="0" y="12945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48331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3" name="Group 53"/>
          <p:cNvGrpSpPr/>
          <p:nvPr/>
        </p:nvGrpSpPr>
        <p:grpSpPr>
          <a:xfrm>
            <a:off x="1426119" y="5343213"/>
            <a:ext cx="16652032" cy="1353268"/>
            <a:chOff x="0" y="0"/>
            <a:chExt cx="4385720" cy="35641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385720" cy="356416"/>
            </a:xfrm>
            <a:custGeom>
              <a:avLst/>
              <a:gdLst/>
              <a:ahLst/>
              <a:cxnLst/>
              <a:rect l="l" t="t" r="r" b="b"/>
              <a:pathLst>
                <a:path w="4385720" h="356416">
                  <a:moveTo>
                    <a:pt x="23711" y="0"/>
                  </a:moveTo>
                  <a:lnTo>
                    <a:pt x="4362009" y="0"/>
                  </a:lnTo>
                  <a:cubicBezTo>
                    <a:pt x="4368298" y="0"/>
                    <a:pt x="4374329" y="2498"/>
                    <a:pt x="4378775" y="6945"/>
                  </a:cubicBezTo>
                  <a:cubicBezTo>
                    <a:pt x="4383222" y="11392"/>
                    <a:pt x="4385720" y="17423"/>
                    <a:pt x="4385720" y="23711"/>
                  </a:cubicBezTo>
                  <a:lnTo>
                    <a:pt x="4385720" y="332705"/>
                  </a:lnTo>
                  <a:cubicBezTo>
                    <a:pt x="4385720" y="338994"/>
                    <a:pt x="4383222" y="345025"/>
                    <a:pt x="4378775" y="349471"/>
                  </a:cubicBezTo>
                  <a:cubicBezTo>
                    <a:pt x="4374329" y="353918"/>
                    <a:pt x="4368298" y="356416"/>
                    <a:pt x="4362009" y="356416"/>
                  </a:cubicBezTo>
                  <a:lnTo>
                    <a:pt x="23711" y="356416"/>
                  </a:lnTo>
                  <a:cubicBezTo>
                    <a:pt x="17423" y="356416"/>
                    <a:pt x="11392" y="353918"/>
                    <a:pt x="6945" y="349471"/>
                  </a:cubicBezTo>
                  <a:cubicBezTo>
                    <a:pt x="2498" y="345025"/>
                    <a:pt x="0" y="338994"/>
                    <a:pt x="0" y="332705"/>
                  </a:cubicBezTo>
                  <a:lnTo>
                    <a:pt x="0" y="23711"/>
                  </a:lnTo>
                  <a:cubicBezTo>
                    <a:pt x="0" y="17423"/>
                    <a:pt x="2498" y="11392"/>
                    <a:pt x="6945" y="6945"/>
                  </a:cubicBezTo>
                  <a:cubicBezTo>
                    <a:pt x="11392" y="2498"/>
                    <a:pt x="17423" y="0"/>
                    <a:pt x="23711" y="0"/>
                  </a:cubicBezTo>
                  <a:close/>
                </a:path>
              </a:pathLst>
            </a:custGeom>
            <a:solidFill>
              <a:srgbClr val="EAE4E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6" name="Freeform 56"/>
          <p:cNvSpPr/>
          <p:nvPr/>
        </p:nvSpPr>
        <p:spPr>
          <a:xfrm>
            <a:off x="838013" y="5305113"/>
            <a:ext cx="963665" cy="963665"/>
          </a:xfrm>
          <a:custGeom>
            <a:avLst/>
            <a:gdLst/>
            <a:ahLst/>
            <a:cxnLst/>
            <a:rect l="l" t="t" r="r" b="b"/>
            <a:pathLst>
              <a:path w="963665" h="963665">
                <a:moveTo>
                  <a:pt x="0" y="0"/>
                </a:moveTo>
                <a:lnTo>
                  <a:pt x="963665" y="0"/>
                </a:lnTo>
                <a:lnTo>
                  <a:pt x="963665" y="963665"/>
                </a:lnTo>
                <a:lnTo>
                  <a:pt x="0" y="963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7" name="TextBox 57"/>
          <p:cNvSpPr txBox="1"/>
          <p:nvPr/>
        </p:nvSpPr>
        <p:spPr>
          <a:xfrm>
            <a:off x="7659309" y="5192326"/>
            <a:ext cx="4404969" cy="72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500" u="none" strike="noStrike" dirty="0" err="1">
                <a:solidFill>
                  <a:srgbClr val="000000"/>
                </a:solidFill>
                <a:latin typeface="Maven Pro Regular Bold"/>
              </a:rPr>
              <a:t>Référent</a:t>
            </a:r>
            <a:r>
              <a:rPr lang="en-US" sz="4500" u="none" strike="noStrike" dirty="0">
                <a:solidFill>
                  <a:srgbClr val="000000"/>
                </a:solidFill>
                <a:latin typeface="Maven Pro Regular Bold"/>
              </a:rPr>
              <a:t> RAP</a:t>
            </a:r>
          </a:p>
        </p:txBody>
      </p:sp>
      <p:sp>
        <p:nvSpPr>
          <p:cNvPr id="58" name="Freeform 58"/>
          <p:cNvSpPr/>
          <p:nvPr/>
        </p:nvSpPr>
        <p:spPr>
          <a:xfrm>
            <a:off x="7823780" y="6020903"/>
            <a:ext cx="4114800" cy="171550"/>
          </a:xfrm>
          <a:custGeom>
            <a:avLst/>
            <a:gdLst/>
            <a:ahLst/>
            <a:cxnLst/>
            <a:rect l="l" t="t" r="r" b="b"/>
            <a:pathLst>
              <a:path w="4114800" h="171550">
                <a:moveTo>
                  <a:pt x="0" y="0"/>
                </a:moveTo>
                <a:lnTo>
                  <a:pt x="4114800" y="0"/>
                </a:lnTo>
                <a:lnTo>
                  <a:pt x="4114800" y="171550"/>
                </a:lnTo>
                <a:lnTo>
                  <a:pt x="0" y="17155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229860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9" name="TextBox 59"/>
          <p:cNvSpPr txBox="1"/>
          <p:nvPr/>
        </p:nvSpPr>
        <p:spPr>
          <a:xfrm>
            <a:off x="1667369" y="6080858"/>
            <a:ext cx="13305951" cy="61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7"/>
              </a:lnSpc>
            </a:pPr>
            <a:r>
              <a:rPr lang="en-US" sz="3512" dirty="0">
                <a:solidFill>
                  <a:srgbClr val="000000"/>
                </a:solidFill>
                <a:latin typeface="Maven Pro Regular Bold"/>
              </a:rPr>
              <a:t>- </a:t>
            </a:r>
            <a:r>
              <a:rPr lang="en-US" sz="3512" dirty="0">
                <a:solidFill>
                  <a:srgbClr val="000000"/>
                </a:solidFill>
                <a:latin typeface="Maven Pro Regular"/>
              </a:rPr>
              <a:t>: -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017858" y="137794"/>
            <a:ext cx="5060293" cy="106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45"/>
              </a:lnSpc>
              <a:spcBef>
                <a:spcPct val="0"/>
              </a:spcBef>
            </a:pPr>
            <a:r>
              <a:rPr lang="en-US" sz="3216">
                <a:solidFill>
                  <a:srgbClr val="FFFFFF"/>
                </a:solidFill>
                <a:latin typeface="Hind Guntur Bold"/>
              </a:rPr>
              <a:t>… TOUS SONT BÉNÉVOLES (= NON RÉMUNÉRÉS) 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94369" y="444811"/>
            <a:ext cx="6525944" cy="1167778"/>
            <a:chOff x="0" y="0"/>
            <a:chExt cx="1718767" cy="30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8767" cy="307563"/>
            </a:xfrm>
            <a:custGeom>
              <a:avLst/>
              <a:gdLst/>
              <a:ahLst/>
              <a:cxnLst/>
              <a:rect l="l" t="t" r="r" b="b"/>
              <a:pathLst>
                <a:path w="1718767" h="307563">
                  <a:moveTo>
                    <a:pt x="60503" y="0"/>
                  </a:moveTo>
                  <a:lnTo>
                    <a:pt x="1658264" y="0"/>
                  </a:lnTo>
                  <a:cubicBezTo>
                    <a:pt x="1674311" y="0"/>
                    <a:pt x="1689700" y="6374"/>
                    <a:pt x="1701046" y="17721"/>
                  </a:cubicBezTo>
                  <a:cubicBezTo>
                    <a:pt x="1712393" y="29067"/>
                    <a:pt x="1718767" y="44456"/>
                    <a:pt x="1718767" y="60503"/>
                  </a:cubicBezTo>
                  <a:lnTo>
                    <a:pt x="1718767" y="247060"/>
                  </a:lnTo>
                  <a:cubicBezTo>
                    <a:pt x="1718767" y="280475"/>
                    <a:pt x="1691679" y="307563"/>
                    <a:pt x="1658264" y="307563"/>
                  </a:cubicBezTo>
                  <a:lnTo>
                    <a:pt x="60503" y="307563"/>
                  </a:lnTo>
                  <a:cubicBezTo>
                    <a:pt x="44456" y="307563"/>
                    <a:pt x="29067" y="301189"/>
                    <a:pt x="17721" y="289842"/>
                  </a:cubicBezTo>
                  <a:cubicBezTo>
                    <a:pt x="6374" y="278496"/>
                    <a:pt x="0" y="263107"/>
                    <a:pt x="0" y="247060"/>
                  </a:cubicBezTo>
                  <a:lnTo>
                    <a:pt x="0" y="60503"/>
                  </a:lnTo>
                  <a:cubicBezTo>
                    <a:pt x="0" y="27088"/>
                    <a:pt x="27088" y="0"/>
                    <a:pt x="6050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851307" y="4646168"/>
            <a:ext cx="12933485" cy="1358365"/>
            <a:chOff x="0" y="0"/>
            <a:chExt cx="3406350" cy="6310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06350" cy="631058"/>
            </a:xfrm>
            <a:custGeom>
              <a:avLst/>
              <a:gdLst/>
              <a:ahLst/>
              <a:cxnLst/>
              <a:rect l="l" t="t" r="r" b="b"/>
              <a:pathLst>
                <a:path w="3406350" h="631058">
                  <a:moveTo>
                    <a:pt x="30528" y="0"/>
                  </a:moveTo>
                  <a:lnTo>
                    <a:pt x="3375821" y="0"/>
                  </a:lnTo>
                  <a:cubicBezTo>
                    <a:pt x="3383918" y="0"/>
                    <a:pt x="3391683" y="3216"/>
                    <a:pt x="3397408" y="8942"/>
                  </a:cubicBezTo>
                  <a:cubicBezTo>
                    <a:pt x="3403133" y="14667"/>
                    <a:pt x="3406350" y="22432"/>
                    <a:pt x="3406350" y="30528"/>
                  </a:cubicBezTo>
                  <a:lnTo>
                    <a:pt x="3406350" y="600529"/>
                  </a:lnTo>
                  <a:cubicBezTo>
                    <a:pt x="3406350" y="608626"/>
                    <a:pt x="3403133" y="616391"/>
                    <a:pt x="3397408" y="622116"/>
                  </a:cubicBezTo>
                  <a:cubicBezTo>
                    <a:pt x="3391683" y="627841"/>
                    <a:pt x="3383918" y="631058"/>
                    <a:pt x="3375821" y="631058"/>
                  </a:cubicBezTo>
                  <a:lnTo>
                    <a:pt x="30528" y="631058"/>
                  </a:lnTo>
                  <a:cubicBezTo>
                    <a:pt x="22432" y="631058"/>
                    <a:pt x="14667" y="627841"/>
                    <a:pt x="8942" y="622116"/>
                  </a:cubicBezTo>
                  <a:cubicBezTo>
                    <a:pt x="3216" y="616391"/>
                    <a:pt x="0" y="608626"/>
                    <a:pt x="0" y="600529"/>
                  </a:cubicBezTo>
                  <a:lnTo>
                    <a:pt x="0" y="30528"/>
                  </a:lnTo>
                  <a:cubicBezTo>
                    <a:pt x="0" y="22432"/>
                    <a:pt x="3216" y="14667"/>
                    <a:pt x="8942" y="8942"/>
                  </a:cubicBezTo>
                  <a:cubicBezTo>
                    <a:pt x="14667" y="3216"/>
                    <a:pt x="22432" y="0"/>
                    <a:pt x="30528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432803" y="4765827"/>
            <a:ext cx="9904157" cy="164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4180"/>
              </a:lnSpc>
              <a:spcBef>
                <a:spcPct val="0"/>
              </a:spcBef>
            </a:pPr>
            <a:r>
              <a:rPr lang="fr-FR" sz="3600" dirty="0">
                <a:solidFill>
                  <a:schemeClr val="bg1"/>
                </a:solidFill>
                <a:latin typeface="Helvetica 45 Light"/>
                <a:cs typeface="Helvetica 45 Light"/>
              </a:rPr>
              <a:t>Commission parents correspondants (suivi et formation des PC)</a:t>
            </a:r>
          </a:p>
          <a:p>
            <a:pPr marL="0" lvl="1" indent="0" algn="l">
              <a:lnSpc>
                <a:spcPts val="4180"/>
              </a:lnSpc>
              <a:spcBef>
                <a:spcPct val="0"/>
              </a:spcBef>
            </a:pPr>
            <a:endParaRPr lang="en-US" sz="3512" u="none" strike="noStrike" dirty="0">
              <a:solidFill>
                <a:srgbClr val="FFFFFF"/>
              </a:solidFill>
              <a:latin typeface="Maven Pro Regular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851307" y="6355059"/>
            <a:ext cx="12933485" cy="1511831"/>
            <a:chOff x="0" y="0"/>
            <a:chExt cx="3406350" cy="543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06350" cy="543640"/>
            </a:xfrm>
            <a:custGeom>
              <a:avLst/>
              <a:gdLst/>
              <a:ahLst/>
              <a:cxnLst/>
              <a:rect l="l" t="t" r="r" b="b"/>
              <a:pathLst>
                <a:path w="3406350" h="543640">
                  <a:moveTo>
                    <a:pt x="30528" y="0"/>
                  </a:moveTo>
                  <a:lnTo>
                    <a:pt x="3375821" y="0"/>
                  </a:lnTo>
                  <a:cubicBezTo>
                    <a:pt x="3383918" y="0"/>
                    <a:pt x="3391683" y="3216"/>
                    <a:pt x="3397408" y="8942"/>
                  </a:cubicBezTo>
                  <a:cubicBezTo>
                    <a:pt x="3403133" y="14667"/>
                    <a:pt x="3406350" y="22432"/>
                    <a:pt x="3406350" y="30528"/>
                  </a:cubicBezTo>
                  <a:lnTo>
                    <a:pt x="3406350" y="513112"/>
                  </a:lnTo>
                  <a:cubicBezTo>
                    <a:pt x="3406350" y="521208"/>
                    <a:pt x="3403133" y="528973"/>
                    <a:pt x="3397408" y="534699"/>
                  </a:cubicBezTo>
                  <a:cubicBezTo>
                    <a:pt x="3391683" y="540424"/>
                    <a:pt x="3383918" y="543640"/>
                    <a:pt x="3375821" y="543640"/>
                  </a:cubicBezTo>
                  <a:lnTo>
                    <a:pt x="30528" y="543640"/>
                  </a:lnTo>
                  <a:cubicBezTo>
                    <a:pt x="22432" y="543640"/>
                    <a:pt x="14667" y="540424"/>
                    <a:pt x="8942" y="534699"/>
                  </a:cubicBezTo>
                  <a:cubicBezTo>
                    <a:pt x="3216" y="528973"/>
                    <a:pt x="0" y="521208"/>
                    <a:pt x="0" y="513112"/>
                  </a:cubicBezTo>
                  <a:lnTo>
                    <a:pt x="0" y="30528"/>
                  </a:lnTo>
                  <a:cubicBezTo>
                    <a:pt x="0" y="22432"/>
                    <a:pt x="3216" y="14667"/>
                    <a:pt x="8942" y="8942"/>
                  </a:cubicBezTo>
                  <a:cubicBezTo>
                    <a:pt x="14667" y="3216"/>
                    <a:pt x="22432" y="0"/>
                    <a:pt x="30528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32533" y="6609529"/>
            <a:ext cx="996183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4180"/>
              </a:lnSpc>
              <a:spcBef>
                <a:spcPct val="0"/>
              </a:spcBef>
            </a:pPr>
            <a:r>
              <a:rPr lang="fr-FR" sz="3600" dirty="0">
                <a:solidFill>
                  <a:schemeClr val="bg1"/>
                </a:solidFill>
                <a:latin typeface="Helvetica 45 Light"/>
                <a:cs typeface="Helvetica 45 Light"/>
              </a:rPr>
              <a:t>Commission réflexions éducatives (organisation de RPE, Conférences, etc.)</a:t>
            </a:r>
            <a:endParaRPr lang="en-US" sz="3512" u="none" strike="noStrike" dirty="0">
              <a:solidFill>
                <a:schemeClr val="bg1"/>
              </a:solidFill>
              <a:latin typeface="Maven Pro Regular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851307" y="3321290"/>
            <a:ext cx="12933485" cy="1054011"/>
            <a:chOff x="0" y="0"/>
            <a:chExt cx="3406350" cy="277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06350" cy="277600"/>
            </a:xfrm>
            <a:custGeom>
              <a:avLst/>
              <a:gdLst/>
              <a:ahLst/>
              <a:cxnLst/>
              <a:rect l="l" t="t" r="r" b="b"/>
              <a:pathLst>
                <a:path w="3406350" h="277600">
                  <a:moveTo>
                    <a:pt x="30528" y="0"/>
                  </a:moveTo>
                  <a:lnTo>
                    <a:pt x="3375821" y="0"/>
                  </a:lnTo>
                  <a:cubicBezTo>
                    <a:pt x="3383918" y="0"/>
                    <a:pt x="3391683" y="3216"/>
                    <a:pt x="3397408" y="8942"/>
                  </a:cubicBezTo>
                  <a:cubicBezTo>
                    <a:pt x="3403133" y="14667"/>
                    <a:pt x="3406350" y="22432"/>
                    <a:pt x="3406350" y="30528"/>
                  </a:cubicBezTo>
                  <a:lnTo>
                    <a:pt x="3406350" y="247071"/>
                  </a:lnTo>
                  <a:cubicBezTo>
                    <a:pt x="3406350" y="255168"/>
                    <a:pt x="3403133" y="262933"/>
                    <a:pt x="3397408" y="268658"/>
                  </a:cubicBezTo>
                  <a:cubicBezTo>
                    <a:pt x="3391683" y="274383"/>
                    <a:pt x="3383918" y="277600"/>
                    <a:pt x="3375821" y="277600"/>
                  </a:cubicBezTo>
                  <a:lnTo>
                    <a:pt x="30528" y="277600"/>
                  </a:lnTo>
                  <a:cubicBezTo>
                    <a:pt x="22432" y="277600"/>
                    <a:pt x="14667" y="274383"/>
                    <a:pt x="8942" y="268658"/>
                  </a:cubicBezTo>
                  <a:cubicBezTo>
                    <a:pt x="3216" y="262933"/>
                    <a:pt x="0" y="255168"/>
                    <a:pt x="0" y="247071"/>
                  </a:cubicBezTo>
                  <a:lnTo>
                    <a:pt x="0" y="30528"/>
                  </a:lnTo>
                  <a:cubicBezTo>
                    <a:pt x="0" y="22432"/>
                    <a:pt x="3216" y="14667"/>
                    <a:pt x="8942" y="8942"/>
                  </a:cubicBezTo>
                  <a:cubicBezTo>
                    <a:pt x="14667" y="3216"/>
                    <a:pt x="22432" y="0"/>
                    <a:pt x="30528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51307" y="2177120"/>
            <a:ext cx="12933485" cy="893701"/>
            <a:chOff x="0" y="0"/>
            <a:chExt cx="3406350" cy="3654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06350" cy="365442"/>
            </a:xfrm>
            <a:custGeom>
              <a:avLst/>
              <a:gdLst/>
              <a:ahLst/>
              <a:cxnLst/>
              <a:rect l="l" t="t" r="r" b="b"/>
              <a:pathLst>
                <a:path w="3406350" h="365442">
                  <a:moveTo>
                    <a:pt x="30528" y="0"/>
                  </a:moveTo>
                  <a:lnTo>
                    <a:pt x="3375821" y="0"/>
                  </a:lnTo>
                  <a:cubicBezTo>
                    <a:pt x="3383918" y="0"/>
                    <a:pt x="3391683" y="3216"/>
                    <a:pt x="3397408" y="8942"/>
                  </a:cubicBezTo>
                  <a:cubicBezTo>
                    <a:pt x="3403133" y="14667"/>
                    <a:pt x="3406350" y="22432"/>
                    <a:pt x="3406350" y="30528"/>
                  </a:cubicBezTo>
                  <a:lnTo>
                    <a:pt x="3406350" y="334914"/>
                  </a:lnTo>
                  <a:cubicBezTo>
                    <a:pt x="3406350" y="343011"/>
                    <a:pt x="3403133" y="350776"/>
                    <a:pt x="3397408" y="356501"/>
                  </a:cubicBezTo>
                  <a:cubicBezTo>
                    <a:pt x="3391683" y="362226"/>
                    <a:pt x="3383918" y="365442"/>
                    <a:pt x="3375821" y="365442"/>
                  </a:cubicBezTo>
                  <a:lnTo>
                    <a:pt x="30528" y="365442"/>
                  </a:lnTo>
                  <a:cubicBezTo>
                    <a:pt x="22432" y="365442"/>
                    <a:pt x="14667" y="362226"/>
                    <a:pt x="8942" y="356501"/>
                  </a:cubicBezTo>
                  <a:cubicBezTo>
                    <a:pt x="3216" y="350776"/>
                    <a:pt x="0" y="343011"/>
                    <a:pt x="0" y="334914"/>
                  </a:cubicBezTo>
                  <a:lnTo>
                    <a:pt x="0" y="30528"/>
                  </a:lnTo>
                  <a:cubicBezTo>
                    <a:pt x="0" y="22432"/>
                    <a:pt x="3216" y="14667"/>
                    <a:pt x="8942" y="8942"/>
                  </a:cubicBezTo>
                  <a:cubicBezTo>
                    <a:pt x="14667" y="3216"/>
                    <a:pt x="22432" y="0"/>
                    <a:pt x="30528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432803" y="2267171"/>
            <a:ext cx="12137275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fr-FR" sz="3512" dirty="0">
                <a:solidFill>
                  <a:srgbClr val="FFFFFF"/>
                </a:solidFill>
                <a:latin typeface="Maven Pro Regular Bold"/>
              </a:rPr>
              <a:t>Commission</a:t>
            </a:r>
            <a:r>
              <a:rPr lang="fr-FR" sz="3600" dirty="0">
                <a:solidFill>
                  <a:schemeClr val="tx1"/>
                </a:solidFill>
                <a:latin typeface="Helvetica 45 Light"/>
                <a:cs typeface="Helvetica 45 Light"/>
              </a:rPr>
              <a:t> </a:t>
            </a:r>
            <a:r>
              <a:rPr lang="fr-FR" sz="3512" dirty="0">
                <a:solidFill>
                  <a:srgbClr val="FFFFFF"/>
                </a:solidFill>
                <a:latin typeface="Maven Pro Regular Bold"/>
              </a:rPr>
              <a:t>cantine</a:t>
            </a:r>
            <a:r>
              <a:rPr lang="fr-FR" sz="3600" dirty="0">
                <a:solidFill>
                  <a:schemeClr val="tx1"/>
                </a:solidFill>
                <a:latin typeface="Helvetica 45 Light"/>
                <a:cs typeface="Helvetica 45 Light"/>
              </a:rPr>
              <a:t> </a:t>
            </a: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336959" y="2420110"/>
            <a:ext cx="6943442" cy="6943415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C7A8D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-943005" y="5544444"/>
            <a:ext cx="3644144" cy="6551270"/>
          </a:xfrm>
          <a:custGeom>
            <a:avLst/>
            <a:gdLst/>
            <a:ahLst/>
            <a:cxnLst/>
            <a:rect l="l" t="t" r="r" b="b"/>
            <a:pathLst>
              <a:path w="3644144" h="6551270">
                <a:moveTo>
                  <a:pt x="3644144" y="0"/>
                </a:moveTo>
                <a:lnTo>
                  <a:pt x="0" y="0"/>
                </a:lnTo>
                <a:lnTo>
                  <a:pt x="0" y="6551271"/>
                </a:lnTo>
                <a:lnTo>
                  <a:pt x="3644144" y="6551271"/>
                </a:lnTo>
                <a:lnTo>
                  <a:pt x="3644144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>
            <a:off x="13002492" y="646726"/>
            <a:ext cx="5043052" cy="1245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 Regular"/>
              </a:rPr>
              <a:t>SON RÔLE </a:t>
            </a:r>
            <a:r>
              <a:rPr lang="en-US" sz="3668" dirty="0">
                <a:solidFill>
                  <a:srgbClr val="FF0000"/>
                </a:solidFill>
                <a:latin typeface="Maven Pro Regular"/>
              </a:rPr>
              <a:t>(A PERSONNALISER)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32803" y="3494058"/>
            <a:ext cx="10569689" cy="53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180"/>
              </a:lnSpc>
              <a:spcBef>
                <a:spcPct val="0"/>
              </a:spcBef>
            </a:pPr>
            <a:r>
              <a:rPr lang="fr-FR" sz="3600" dirty="0">
                <a:solidFill>
                  <a:schemeClr val="bg1"/>
                </a:solidFill>
                <a:latin typeface="Helvetica 45 Light"/>
                <a:cs typeface="Helvetica 45 Light"/>
              </a:rPr>
              <a:t>Commission fête de l’école</a:t>
            </a:r>
            <a:r>
              <a:rPr lang="en-US" sz="3512" u="none" strike="noStrike" dirty="0">
                <a:solidFill>
                  <a:schemeClr val="bg1"/>
                </a:solidFill>
                <a:latin typeface="Maven Pro Regular Bold"/>
              </a:rPr>
              <a:t> </a:t>
            </a:r>
          </a:p>
        </p:txBody>
      </p:sp>
      <p:pic>
        <p:nvPicPr>
          <p:cNvPr id="33" name="Image 32" descr="Une image contenant fleur, Graphique, Police, graphisme&#10;&#10;Description générée automatiquement">
            <a:extLst>
              <a:ext uri="{FF2B5EF4-FFF2-40B4-BE49-F238E27FC236}">
                <a16:creationId xmlns:a16="http://schemas.microsoft.com/office/drawing/2014/main" id="{4FFD994F-4909-FBBA-65B4-A994E45217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2761009"/>
            <a:ext cx="6400800" cy="62881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Organigramme : Connecteur 33">
            <a:extLst>
              <a:ext uri="{FF2B5EF4-FFF2-40B4-BE49-F238E27FC236}">
                <a16:creationId xmlns:a16="http://schemas.microsoft.com/office/drawing/2014/main" id="{F9FC8A5D-702D-6A3E-7087-8B993267E695}"/>
              </a:ext>
            </a:extLst>
          </p:cNvPr>
          <p:cNvSpPr/>
          <p:nvPr/>
        </p:nvSpPr>
        <p:spPr>
          <a:xfrm>
            <a:off x="19280401" y="210579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 17">
            <a:extLst>
              <a:ext uri="{FF2B5EF4-FFF2-40B4-BE49-F238E27FC236}">
                <a16:creationId xmlns:a16="http://schemas.microsoft.com/office/drawing/2014/main" id="{B9C95546-1C4C-8015-E9D5-BD026E17065F}"/>
              </a:ext>
            </a:extLst>
          </p:cNvPr>
          <p:cNvGrpSpPr/>
          <p:nvPr/>
        </p:nvGrpSpPr>
        <p:grpSpPr>
          <a:xfrm>
            <a:off x="1851037" y="8228234"/>
            <a:ext cx="12933485" cy="893701"/>
            <a:chOff x="0" y="0"/>
            <a:chExt cx="3406350" cy="365442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F1F96FC1-2B66-67F0-ADBB-6FFEC74D8AF4}"/>
                </a:ext>
              </a:extLst>
            </p:cNvPr>
            <p:cNvSpPr/>
            <p:nvPr/>
          </p:nvSpPr>
          <p:spPr>
            <a:xfrm>
              <a:off x="0" y="0"/>
              <a:ext cx="3406350" cy="365442"/>
            </a:xfrm>
            <a:custGeom>
              <a:avLst/>
              <a:gdLst/>
              <a:ahLst/>
              <a:cxnLst/>
              <a:rect l="l" t="t" r="r" b="b"/>
              <a:pathLst>
                <a:path w="3406350" h="365442">
                  <a:moveTo>
                    <a:pt x="30528" y="0"/>
                  </a:moveTo>
                  <a:lnTo>
                    <a:pt x="3375821" y="0"/>
                  </a:lnTo>
                  <a:cubicBezTo>
                    <a:pt x="3383918" y="0"/>
                    <a:pt x="3391683" y="3216"/>
                    <a:pt x="3397408" y="8942"/>
                  </a:cubicBezTo>
                  <a:cubicBezTo>
                    <a:pt x="3403133" y="14667"/>
                    <a:pt x="3406350" y="22432"/>
                    <a:pt x="3406350" y="30528"/>
                  </a:cubicBezTo>
                  <a:lnTo>
                    <a:pt x="3406350" y="334914"/>
                  </a:lnTo>
                  <a:cubicBezTo>
                    <a:pt x="3406350" y="343011"/>
                    <a:pt x="3403133" y="350776"/>
                    <a:pt x="3397408" y="356501"/>
                  </a:cubicBezTo>
                  <a:cubicBezTo>
                    <a:pt x="3391683" y="362226"/>
                    <a:pt x="3383918" y="365442"/>
                    <a:pt x="3375821" y="365442"/>
                  </a:cubicBezTo>
                  <a:lnTo>
                    <a:pt x="30528" y="365442"/>
                  </a:lnTo>
                  <a:cubicBezTo>
                    <a:pt x="22432" y="365442"/>
                    <a:pt x="14667" y="362226"/>
                    <a:pt x="8942" y="356501"/>
                  </a:cubicBezTo>
                  <a:cubicBezTo>
                    <a:pt x="3216" y="350776"/>
                    <a:pt x="0" y="343011"/>
                    <a:pt x="0" y="334914"/>
                  </a:cubicBezTo>
                  <a:lnTo>
                    <a:pt x="0" y="30528"/>
                  </a:lnTo>
                  <a:cubicBezTo>
                    <a:pt x="0" y="22432"/>
                    <a:pt x="3216" y="14667"/>
                    <a:pt x="8942" y="8942"/>
                  </a:cubicBezTo>
                  <a:cubicBezTo>
                    <a:pt x="14667" y="3216"/>
                    <a:pt x="22432" y="0"/>
                    <a:pt x="30528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7" name="TextBox 19">
              <a:extLst>
                <a:ext uri="{FF2B5EF4-FFF2-40B4-BE49-F238E27FC236}">
                  <a16:creationId xmlns:a16="http://schemas.microsoft.com/office/drawing/2014/main" id="{AA053E1F-1D1D-2796-E231-F38C773B5C2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20">
            <a:extLst>
              <a:ext uri="{FF2B5EF4-FFF2-40B4-BE49-F238E27FC236}">
                <a16:creationId xmlns:a16="http://schemas.microsoft.com/office/drawing/2014/main" id="{0C8B39EB-51AA-5497-BC82-91D60D20108D}"/>
              </a:ext>
            </a:extLst>
          </p:cNvPr>
          <p:cNvSpPr txBox="1"/>
          <p:nvPr/>
        </p:nvSpPr>
        <p:spPr>
          <a:xfrm>
            <a:off x="2432533" y="8318285"/>
            <a:ext cx="12137275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fr-FR" sz="3512" dirty="0" err="1">
                <a:solidFill>
                  <a:srgbClr val="FFFFFF"/>
                </a:solidFill>
                <a:latin typeface="Maven Pro Regular Bold"/>
                <a:cs typeface="Helvetica 45 Light"/>
              </a:rPr>
              <a:t>Ect</a:t>
            </a:r>
            <a:r>
              <a:rPr lang="fr-FR" sz="3512" dirty="0">
                <a:solidFill>
                  <a:srgbClr val="FFFFFF"/>
                </a:solidFill>
                <a:latin typeface="Maven Pro Regular Bold"/>
                <a:cs typeface="Helvetica 45 Light"/>
              </a:rPr>
              <a:t>…</a:t>
            </a:r>
            <a:r>
              <a:rPr lang="fr-FR" sz="3600" dirty="0">
                <a:solidFill>
                  <a:schemeClr val="tx1"/>
                </a:solidFill>
                <a:latin typeface="Helvetica 45 Light"/>
                <a:cs typeface="Helvetica 45 Light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2"/>
          <p:cNvGrpSpPr/>
          <p:nvPr/>
        </p:nvGrpSpPr>
        <p:grpSpPr>
          <a:xfrm>
            <a:off x="11277600" y="444811"/>
            <a:ext cx="7642713" cy="1167778"/>
            <a:chOff x="0" y="0"/>
            <a:chExt cx="1718767" cy="30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8767" cy="307563"/>
            </a:xfrm>
            <a:custGeom>
              <a:avLst/>
              <a:gdLst/>
              <a:ahLst/>
              <a:cxnLst/>
              <a:rect l="l" t="t" r="r" b="b"/>
              <a:pathLst>
                <a:path w="1718767" h="307563">
                  <a:moveTo>
                    <a:pt x="60503" y="0"/>
                  </a:moveTo>
                  <a:lnTo>
                    <a:pt x="1658264" y="0"/>
                  </a:lnTo>
                  <a:cubicBezTo>
                    <a:pt x="1674311" y="0"/>
                    <a:pt x="1689700" y="6374"/>
                    <a:pt x="1701046" y="17721"/>
                  </a:cubicBezTo>
                  <a:cubicBezTo>
                    <a:pt x="1712393" y="29067"/>
                    <a:pt x="1718767" y="44456"/>
                    <a:pt x="1718767" y="60503"/>
                  </a:cubicBezTo>
                  <a:lnTo>
                    <a:pt x="1718767" y="247060"/>
                  </a:lnTo>
                  <a:cubicBezTo>
                    <a:pt x="1718767" y="280475"/>
                    <a:pt x="1691679" y="307563"/>
                    <a:pt x="1658264" y="307563"/>
                  </a:cubicBezTo>
                  <a:lnTo>
                    <a:pt x="60503" y="307563"/>
                  </a:lnTo>
                  <a:cubicBezTo>
                    <a:pt x="44456" y="307563"/>
                    <a:pt x="29067" y="301189"/>
                    <a:pt x="17721" y="289842"/>
                  </a:cubicBezTo>
                  <a:cubicBezTo>
                    <a:pt x="6374" y="278496"/>
                    <a:pt x="0" y="263107"/>
                    <a:pt x="0" y="247060"/>
                  </a:cubicBezTo>
                  <a:lnTo>
                    <a:pt x="0" y="60503"/>
                  </a:lnTo>
                  <a:cubicBezTo>
                    <a:pt x="0" y="27088"/>
                    <a:pt x="27088" y="0"/>
                    <a:pt x="6050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51307" y="6700575"/>
            <a:ext cx="12933485" cy="2442793"/>
            <a:chOff x="0" y="0"/>
            <a:chExt cx="3406350" cy="4005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06350" cy="400511"/>
            </a:xfrm>
            <a:custGeom>
              <a:avLst/>
              <a:gdLst/>
              <a:ahLst/>
              <a:cxnLst/>
              <a:rect l="l" t="t" r="r" b="b"/>
              <a:pathLst>
                <a:path w="3406350" h="400511">
                  <a:moveTo>
                    <a:pt x="30528" y="0"/>
                  </a:moveTo>
                  <a:lnTo>
                    <a:pt x="3375821" y="0"/>
                  </a:lnTo>
                  <a:cubicBezTo>
                    <a:pt x="3383918" y="0"/>
                    <a:pt x="3391683" y="3216"/>
                    <a:pt x="3397408" y="8942"/>
                  </a:cubicBezTo>
                  <a:cubicBezTo>
                    <a:pt x="3403133" y="14667"/>
                    <a:pt x="3406350" y="22432"/>
                    <a:pt x="3406350" y="30528"/>
                  </a:cubicBezTo>
                  <a:lnTo>
                    <a:pt x="3406350" y="369982"/>
                  </a:lnTo>
                  <a:cubicBezTo>
                    <a:pt x="3406350" y="378079"/>
                    <a:pt x="3403133" y="385844"/>
                    <a:pt x="3397408" y="391569"/>
                  </a:cubicBezTo>
                  <a:cubicBezTo>
                    <a:pt x="3391683" y="397294"/>
                    <a:pt x="3383918" y="400511"/>
                    <a:pt x="3375821" y="400511"/>
                  </a:cubicBezTo>
                  <a:lnTo>
                    <a:pt x="30528" y="400511"/>
                  </a:lnTo>
                  <a:cubicBezTo>
                    <a:pt x="22432" y="400511"/>
                    <a:pt x="14667" y="397294"/>
                    <a:pt x="8942" y="391569"/>
                  </a:cubicBezTo>
                  <a:cubicBezTo>
                    <a:pt x="3216" y="385844"/>
                    <a:pt x="0" y="378079"/>
                    <a:pt x="0" y="369982"/>
                  </a:cubicBezTo>
                  <a:lnTo>
                    <a:pt x="0" y="30528"/>
                  </a:lnTo>
                  <a:cubicBezTo>
                    <a:pt x="0" y="22432"/>
                    <a:pt x="3216" y="14667"/>
                    <a:pt x="8942" y="8942"/>
                  </a:cubicBezTo>
                  <a:cubicBezTo>
                    <a:pt x="14667" y="3216"/>
                    <a:pt x="22432" y="0"/>
                    <a:pt x="30528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515048" y="6938918"/>
            <a:ext cx="10569660" cy="172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Helvetica 45 Light"/>
                <a:cs typeface="Helvetica 45 Light"/>
              </a:rPr>
              <a:t>Vous souhaitez vous associer à nos actions ?</a:t>
            </a:r>
          </a:p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chemeClr val="tx1"/>
                </a:solidFill>
                <a:latin typeface="Helvetica 45 Light"/>
                <a:cs typeface="Helvetica 45 Light"/>
              </a:rPr>
              <a:t>N’hésitez pas à nous rejoindre !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851307" y="3321289"/>
            <a:ext cx="12933485" cy="3088812"/>
            <a:chOff x="0" y="0"/>
            <a:chExt cx="3406350" cy="277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06350" cy="277600"/>
            </a:xfrm>
            <a:custGeom>
              <a:avLst/>
              <a:gdLst/>
              <a:ahLst/>
              <a:cxnLst/>
              <a:rect l="l" t="t" r="r" b="b"/>
              <a:pathLst>
                <a:path w="3406350" h="277600">
                  <a:moveTo>
                    <a:pt x="30528" y="0"/>
                  </a:moveTo>
                  <a:lnTo>
                    <a:pt x="3375821" y="0"/>
                  </a:lnTo>
                  <a:cubicBezTo>
                    <a:pt x="3383918" y="0"/>
                    <a:pt x="3391683" y="3216"/>
                    <a:pt x="3397408" y="8942"/>
                  </a:cubicBezTo>
                  <a:cubicBezTo>
                    <a:pt x="3403133" y="14667"/>
                    <a:pt x="3406350" y="22432"/>
                    <a:pt x="3406350" y="30528"/>
                  </a:cubicBezTo>
                  <a:lnTo>
                    <a:pt x="3406350" y="247071"/>
                  </a:lnTo>
                  <a:cubicBezTo>
                    <a:pt x="3406350" y="255168"/>
                    <a:pt x="3403133" y="262933"/>
                    <a:pt x="3397408" y="268658"/>
                  </a:cubicBezTo>
                  <a:cubicBezTo>
                    <a:pt x="3391683" y="274383"/>
                    <a:pt x="3383918" y="277600"/>
                    <a:pt x="3375821" y="277600"/>
                  </a:cubicBezTo>
                  <a:lnTo>
                    <a:pt x="30528" y="277600"/>
                  </a:lnTo>
                  <a:cubicBezTo>
                    <a:pt x="22432" y="277600"/>
                    <a:pt x="14667" y="274383"/>
                    <a:pt x="8942" y="268658"/>
                  </a:cubicBezTo>
                  <a:cubicBezTo>
                    <a:pt x="3216" y="262933"/>
                    <a:pt x="0" y="255168"/>
                    <a:pt x="0" y="247071"/>
                  </a:cubicBezTo>
                  <a:lnTo>
                    <a:pt x="0" y="30528"/>
                  </a:lnTo>
                  <a:cubicBezTo>
                    <a:pt x="0" y="22432"/>
                    <a:pt x="3216" y="14667"/>
                    <a:pt x="8942" y="8942"/>
                  </a:cubicBezTo>
                  <a:cubicBezTo>
                    <a:pt x="14667" y="3216"/>
                    <a:pt x="22432" y="0"/>
                    <a:pt x="30528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336959" y="2420110"/>
            <a:ext cx="6943442" cy="6943415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C7A8D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-943005" y="5544444"/>
            <a:ext cx="3644144" cy="6551270"/>
          </a:xfrm>
          <a:custGeom>
            <a:avLst/>
            <a:gdLst/>
            <a:ahLst/>
            <a:cxnLst/>
            <a:rect l="l" t="t" r="r" b="b"/>
            <a:pathLst>
              <a:path w="3644144" h="6551270">
                <a:moveTo>
                  <a:pt x="3644144" y="0"/>
                </a:moveTo>
                <a:lnTo>
                  <a:pt x="0" y="0"/>
                </a:lnTo>
                <a:lnTo>
                  <a:pt x="0" y="6551271"/>
                </a:lnTo>
                <a:lnTo>
                  <a:pt x="3644144" y="6551271"/>
                </a:lnTo>
                <a:lnTo>
                  <a:pt x="3644144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>
            <a:off x="13002492" y="646726"/>
            <a:ext cx="5043052" cy="59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 Regular"/>
              </a:rPr>
              <a:t>BENEVOLES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42316" y="3271664"/>
            <a:ext cx="10569689" cy="344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>
                <a:solidFill>
                  <a:schemeClr val="bg1"/>
                </a:solidFill>
                <a:latin typeface="Helvetica 45 Light"/>
                <a:cs typeface="Helvetica 45 Light"/>
              </a:rPr>
              <a:t>Merci à tous les bénévoles, </a:t>
            </a:r>
          </a:p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bg1"/>
                </a:solidFill>
                <a:latin typeface="Helvetica 45 Light"/>
                <a:cs typeface="Helvetica 45 Light"/>
              </a:rPr>
              <a:t>qu’ils soient membres du CA </a:t>
            </a:r>
            <a:br>
              <a:rPr lang="fr-FR" sz="3600" dirty="0">
                <a:solidFill>
                  <a:schemeClr val="bg1"/>
                </a:solidFill>
                <a:latin typeface="Helvetica 45 Light"/>
                <a:cs typeface="Helvetica 45 Light"/>
              </a:rPr>
            </a:br>
            <a:r>
              <a:rPr lang="fr-FR" sz="3600" dirty="0">
                <a:solidFill>
                  <a:schemeClr val="bg1"/>
                </a:solidFill>
                <a:latin typeface="Helvetica 45 Light"/>
                <a:cs typeface="Helvetica 45 Light"/>
              </a:rPr>
              <a:t>ou qu’ils nous aident ponctuellement !</a:t>
            </a:r>
            <a:endParaRPr lang="fr-FR" sz="5400" b="1" dirty="0">
              <a:solidFill>
                <a:schemeClr val="bg1"/>
              </a:solidFill>
              <a:latin typeface="Helvetica 45 Light"/>
              <a:cs typeface="Helvetica 45 Light"/>
            </a:endParaRPr>
          </a:p>
          <a:p>
            <a:pPr marL="0" lvl="1" indent="0" algn="l">
              <a:lnSpc>
                <a:spcPts val="4180"/>
              </a:lnSpc>
              <a:spcBef>
                <a:spcPct val="0"/>
              </a:spcBef>
            </a:pPr>
            <a:r>
              <a:rPr lang="en-US" sz="3512" dirty="0">
                <a:solidFill>
                  <a:srgbClr val="FFFFFF"/>
                </a:solidFill>
                <a:latin typeface="Maven Pro Regular Bold"/>
              </a:rPr>
              <a:t>.</a:t>
            </a:r>
          </a:p>
        </p:txBody>
      </p:sp>
      <p:grpSp>
        <p:nvGrpSpPr>
          <p:cNvPr id="29" name="Group 27">
            <a:extLst>
              <a:ext uri="{FF2B5EF4-FFF2-40B4-BE49-F238E27FC236}">
                <a16:creationId xmlns:a16="http://schemas.microsoft.com/office/drawing/2014/main" id="{A9273E05-D5F2-9DBA-C312-8AC14F384466}"/>
              </a:ext>
            </a:extLst>
          </p:cNvPr>
          <p:cNvGrpSpPr>
            <a:grpSpLocks noChangeAspect="1"/>
          </p:cNvGrpSpPr>
          <p:nvPr/>
        </p:nvGrpSpPr>
        <p:grpSpPr>
          <a:xfrm>
            <a:off x="12547342" y="2619187"/>
            <a:ext cx="6545286" cy="6545260"/>
            <a:chOff x="0" y="0"/>
            <a:chExt cx="6350000" cy="6349975"/>
          </a:xfrm>
        </p:grpSpPr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5CBAED02-B743-DF0E-C883-90E9381FD98A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25046" r="-2504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5604" y="1486092"/>
            <a:ext cx="3981317" cy="398131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695587" y="1884349"/>
            <a:ext cx="8332508" cy="833250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3476174" y="2122472"/>
            <a:ext cx="7893681" cy="789364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4906" r="-2490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53637" y="767726"/>
            <a:ext cx="1116623" cy="111662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2946" y="587744"/>
            <a:ext cx="7932780" cy="898347"/>
            <a:chOff x="0" y="0"/>
            <a:chExt cx="2089292" cy="2366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89292" cy="236602"/>
            </a:xfrm>
            <a:custGeom>
              <a:avLst/>
              <a:gdLst/>
              <a:ahLst/>
              <a:cxnLst/>
              <a:rect l="l" t="t" r="r" b="b"/>
              <a:pathLst>
                <a:path w="2089292" h="236602">
                  <a:moveTo>
                    <a:pt x="49773" y="0"/>
                  </a:moveTo>
                  <a:lnTo>
                    <a:pt x="2039519" y="0"/>
                  </a:lnTo>
                  <a:cubicBezTo>
                    <a:pt x="2052719" y="0"/>
                    <a:pt x="2065380" y="5244"/>
                    <a:pt x="2074714" y="14578"/>
                  </a:cubicBezTo>
                  <a:cubicBezTo>
                    <a:pt x="2084048" y="23912"/>
                    <a:pt x="2089292" y="36572"/>
                    <a:pt x="2089292" y="49773"/>
                  </a:cubicBezTo>
                  <a:lnTo>
                    <a:pt x="2089292" y="186829"/>
                  </a:lnTo>
                  <a:cubicBezTo>
                    <a:pt x="2089292" y="200029"/>
                    <a:pt x="2084048" y="212689"/>
                    <a:pt x="2074714" y="222024"/>
                  </a:cubicBezTo>
                  <a:cubicBezTo>
                    <a:pt x="2065380" y="231358"/>
                    <a:pt x="2052719" y="236602"/>
                    <a:pt x="2039519" y="236602"/>
                  </a:cubicBezTo>
                  <a:lnTo>
                    <a:pt x="49773" y="236602"/>
                  </a:lnTo>
                  <a:cubicBezTo>
                    <a:pt x="36572" y="236602"/>
                    <a:pt x="23912" y="231358"/>
                    <a:pt x="14578" y="222024"/>
                  </a:cubicBezTo>
                  <a:cubicBezTo>
                    <a:pt x="5244" y="212689"/>
                    <a:pt x="0" y="200029"/>
                    <a:pt x="0" y="186829"/>
                  </a:cubicBezTo>
                  <a:lnTo>
                    <a:pt x="0" y="49773"/>
                  </a:lnTo>
                  <a:cubicBezTo>
                    <a:pt x="0" y="36572"/>
                    <a:pt x="5244" y="23912"/>
                    <a:pt x="14578" y="14578"/>
                  </a:cubicBezTo>
                  <a:cubicBezTo>
                    <a:pt x="23912" y="5244"/>
                    <a:pt x="36572" y="0"/>
                    <a:pt x="4977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6550490" y="7111935"/>
            <a:ext cx="775543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2140112" y="7613175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0" y="0"/>
                </a:moveTo>
                <a:lnTo>
                  <a:pt x="4471837" y="0"/>
                </a:lnTo>
                <a:lnTo>
                  <a:pt x="4471837" y="1950839"/>
                </a:lnTo>
                <a:lnTo>
                  <a:pt x="0" y="19508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5679481" y="3175174"/>
            <a:ext cx="9497458" cy="188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3"/>
              </a:lnSpc>
            </a:pPr>
            <a:r>
              <a:rPr lang="en-US" sz="11138">
                <a:solidFill>
                  <a:srgbClr val="FFFFFF"/>
                </a:solidFill>
                <a:latin typeface="Hind Guntur Bold"/>
              </a:rPr>
              <a:t>RAPPORT 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16052081" y="2268740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4471838" y="0"/>
                </a:moveTo>
                <a:lnTo>
                  <a:pt x="0" y="0"/>
                </a:lnTo>
                <a:lnTo>
                  <a:pt x="0" y="1950839"/>
                </a:lnTo>
                <a:lnTo>
                  <a:pt x="4471838" y="1950839"/>
                </a:lnTo>
                <a:lnTo>
                  <a:pt x="4471838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7170260" y="-1454126"/>
            <a:ext cx="3257950" cy="3257950"/>
          </a:xfrm>
          <a:custGeom>
            <a:avLst/>
            <a:gdLst/>
            <a:ahLst/>
            <a:cxnLst/>
            <a:rect l="l" t="t" r="r" b="b"/>
            <a:pathLst>
              <a:path w="3257950" h="3257950">
                <a:moveTo>
                  <a:pt x="0" y="0"/>
                </a:moveTo>
                <a:lnTo>
                  <a:pt x="3257950" y="0"/>
                </a:lnTo>
                <a:lnTo>
                  <a:pt x="3257950" y="3257950"/>
                </a:lnTo>
                <a:lnTo>
                  <a:pt x="0" y="325795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6218283" y="4746524"/>
            <a:ext cx="8945517" cy="1841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02"/>
              </a:lnSpc>
            </a:pPr>
            <a:r>
              <a:rPr lang="en-US" sz="11358" spc="579" dirty="0">
                <a:solidFill>
                  <a:srgbClr val="FFFFFF"/>
                </a:solidFill>
                <a:latin typeface="Maven Pro Regular"/>
              </a:rPr>
              <a:t>D'ACTIVITÉS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82946" y="682001"/>
            <a:ext cx="6268953" cy="64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6"/>
              </a:lnSpc>
            </a:pPr>
            <a:r>
              <a:rPr lang="en-US" sz="3668">
                <a:solidFill>
                  <a:srgbClr val="FFFFFF"/>
                </a:solidFill>
                <a:latin typeface="Maven Pro Regular"/>
              </a:rPr>
              <a:t>Assemblée Générale 2023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087578" y="8573287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14">
            <a:extLst>
              <a:ext uri="{FF2B5EF4-FFF2-40B4-BE49-F238E27FC236}">
                <a16:creationId xmlns:a16="http://schemas.microsoft.com/office/drawing/2014/main" id="{780AF668-0411-4D98-2392-172C33ACE75E}"/>
              </a:ext>
            </a:extLst>
          </p:cNvPr>
          <p:cNvSpPr/>
          <p:nvPr/>
        </p:nvSpPr>
        <p:spPr>
          <a:xfrm>
            <a:off x="-306692" y="9478079"/>
            <a:ext cx="5656968" cy="938091"/>
          </a:xfrm>
          <a:custGeom>
            <a:avLst/>
            <a:gdLst/>
            <a:ahLst/>
            <a:cxnLst/>
            <a:rect l="l" t="t" r="r" b="b"/>
            <a:pathLst>
              <a:path w="7113419" h="1319066">
                <a:moveTo>
                  <a:pt x="0" y="0"/>
                </a:moveTo>
                <a:lnTo>
                  <a:pt x="7113419" y="0"/>
                </a:lnTo>
                <a:lnTo>
                  <a:pt x="7113419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75000"/>
            </a:blip>
            <a:stretch>
              <a:fillRect t="-9657" b="-965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5959B0F8-1A78-A14B-A2A2-F9DF46A00BFB}"/>
              </a:ext>
            </a:extLst>
          </p:cNvPr>
          <p:cNvSpPr/>
          <p:nvPr/>
        </p:nvSpPr>
        <p:spPr>
          <a:xfrm>
            <a:off x="8409872" y="9412186"/>
            <a:ext cx="5656968" cy="938091"/>
          </a:xfrm>
          <a:custGeom>
            <a:avLst/>
            <a:gdLst/>
            <a:ahLst/>
            <a:cxnLst/>
            <a:rect l="l" t="t" r="r" b="b"/>
            <a:pathLst>
              <a:path w="7113419" h="1319066">
                <a:moveTo>
                  <a:pt x="0" y="0"/>
                </a:moveTo>
                <a:lnTo>
                  <a:pt x="7113419" y="0"/>
                </a:lnTo>
                <a:lnTo>
                  <a:pt x="7113419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75000"/>
            </a:blip>
            <a:stretch>
              <a:fillRect t="-9657" b="-965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4DA08E78-A125-E8D4-A2B8-8A2F8140C7F8}"/>
              </a:ext>
            </a:extLst>
          </p:cNvPr>
          <p:cNvSpPr/>
          <p:nvPr/>
        </p:nvSpPr>
        <p:spPr>
          <a:xfrm>
            <a:off x="3807189" y="9314326"/>
            <a:ext cx="5656968" cy="938091"/>
          </a:xfrm>
          <a:custGeom>
            <a:avLst/>
            <a:gdLst/>
            <a:ahLst/>
            <a:cxnLst/>
            <a:rect l="l" t="t" r="r" b="b"/>
            <a:pathLst>
              <a:path w="7113419" h="1319066">
                <a:moveTo>
                  <a:pt x="0" y="0"/>
                </a:moveTo>
                <a:lnTo>
                  <a:pt x="7113419" y="0"/>
                </a:lnTo>
                <a:lnTo>
                  <a:pt x="7113419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75000"/>
            </a:blip>
            <a:stretch>
              <a:fillRect t="-9657" b="-965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14">
            <a:extLst>
              <a:ext uri="{FF2B5EF4-FFF2-40B4-BE49-F238E27FC236}">
                <a16:creationId xmlns:a16="http://schemas.microsoft.com/office/drawing/2014/main" id="{2B03E532-AFD3-49BF-B396-241D40EAB593}"/>
              </a:ext>
            </a:extLst>
          </p:cNvPr>
          <p:cNvSpPr/>
          <p:nvPr/>
        </p:nvSpPr>
        <p:spPr>
          <a:xfrm>
            <a:off x="13259094" y="9534503"/>
            <a:ext cx="5656968" cy="938091"/>
          </a:xfrm>
          <a:custGeom>
            <a:avLst/>
            <a:gdLst/>
            <a:ahLst/>
            <a:cxnLst/>
            <a:rect l="l" t="t" r="r" b="b"/>
            <a:pathLst>
              <a:path w="7113419" h="1319066">
                <a:moveTo>
                  <a:pt x="0" y="0"/>
                </a:moveTo>
                <a:lnTo>
                  <a:pt x="7113419" y="0"/>
                </a:lnTo>
                <a:lnTo>
                  <a:pt x="7113419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75000"/>
            </a:blip>
            <a:stretch>
              <a:fillRect t="-9657" b="-9657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" name="Group 2"/>
          <p:cNvGrpSpPr/>
          <p:nvPr/>
        </p:nvGrpSpPr>
        <p:grpSpPr>
          <a:xfrm>
            <a:off x="17259300" y="1320250"/>
            <a:ext cx="1725563" cy="3915081"/>
            <a:chOff x="0" y="0"/>
            <a:chExt cx="2300751" cy="522010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 cstate="print"/>
            <a:srcRect l="35317" r="35317"/>
            <a:stretch>
              <a:fillRect/>
            </a:stretch>
          </p:blipFill>
          <p:spPr>
            <a:xfrm>
              <a:off x="0" y="0"/>
              <a:ext cx="2300751" cy="5220108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2630214" y="-2395610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1480292" y="-527248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96920" y="9216434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2"/>
                </a:lnTo>
                <a:lnTo>
                  <a:pt x="0" y="21411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8" name="Group 8"/>
          <p:cNvGrpSpPr/>
          <p:nvPr/>
        </p:nvGrpSpPr>
        <p:grpSpPr>
          <a:xfrm>
            <a:off x="11114141" y="459106"/>
            <a:ext cx="7532122" cy="1167778"/>
            <a:chOff x="0" y="0"/>
            <a:chExt cx="3005016" cy="3075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05016" cy="307563"/>
            </a:xfrm>
            <a:custGeom>
              <a:avLst/>
              <a:gdLst/>
              <a:ahLst/>
              <a:cxnLst/>
              <a:rect l="l" t="t" r="r" b="b"/>
              <a:pathLst>
                <a:path w="3005016" h="307563">
                  <a:moveTo>
                    <a:pt x="34606" y="0"/>
                  </a:moveTo>
                  <a:lnTo>
                    <a:pt x="2970411" y="0"/>
                  </a:lnTo>
                  <a:cubicBezTo>
                    <a:pt x="2979589" y="0"/>
                    <a:pt x="2988391" y="3646"/>
                    <a:pt x="2994881" y="10136"/>
                  </a:cubicBezTo>
                  <a:cubicBezTo>
                    <a:pt x="3001370" y="16626"/>
                    <a:pt x="3005016" y="25428"/>
                    <a:pt x="3005016" y="34606"/>
                  </a:cubicBezTo>
                  <a:lnTo>
                    <a:pt x="3005016" y="272957"/>
                  </a:lnTo>
                  <a:cubicBezTo>
                    <a:pt x="3005016" y="282135"/>
                    <a:pt x="3001370" y="290937"/>
                    <a:pt x="2994881" y="297427"/>
                  </a:cubicBezTo>
                  <a:cubicBezTo>
                    <a:pt x="2988391" y="303917"/>
                    <a:pt x="2979589" y="307563"/>
                    <a:pt x="2970411" y="307563"/>
                  </a:cubicBezTo>
                  <a:lnTo>
                    <a:pt x="34606" y="307563"/>
                  </a:lnTo>
                  <a:cubicBezTo>
                    <a:pt x="25428" y="307563"/>
                    <a:pt x="16626" y="303917"/>
                    <a:pt x="10136" y="297427"/>
                  </a:cubicBezTo>
                  <a:cubicBezTo>
                    <a:pt x="3646" y="290937"/>
                    <a:pt x="0" y="282135"/>
                    <a:pt x="0" y="272957"/>
                  </a:cubicBezTo>
                  <a:lnTo>
                    <a:pt x="0" y="34606"/>
                  </a:lnTo>
                  <a:cubicBezTo>
                    <a:pt x="0" y="25428"/>
                    <a:pt x="3646" y="16626"/>
                    <a:pt x="10136" y="10136"/>
                  </a:cubicBezTo>
                  <a:cubicBezTo>
                    <a:pt x="16626" y="3646"/>
                    <a:pt x="25428" y="0"/>
                    <a:pt x="34606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462046" y="584198"/>
            <a:ext cx="10472475" cy="255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"/>
              </a:rPr>
              <a:t>RAPPORT D’ACTIVITE  </a:t>
            </a:r>
          </a:p>
          <a:p>
            <a:pPr>
              <a:lnSpc>
                <a:spcPts val="5136"/>
              </a:lnSpc>
            </a:pPr>
            <a:r>
              <a:rPr lang="fr-FR" sz="3668" b="1" dirty="0">
                <a:solidFill>
                  <a:srgbClr val="FF0000"/>
                </a:solidFill>
                <a:latin typeface="Maven Pro"/>
              </a:rPr>
              <a:t>Expliciter et </a:t>
            </a:r>
            <a:r>
              <a:rPr lang="fr-FR" sz="3668" b="1" dirty="0" err="1">
                <a:solidFill>
                  <a:srgbClr val="FF0000"/>
                </a:solidFill>
                <a:latin typeface="Maven Pro"/>
              </a:rPr>
              <a:t>ilustrer</a:t>
            </a:r>
            <a:r>
              <a:rPr lang="fr-FR" sz="3668" b="1" dirty="0">
                <a:solidFill>
                  <a:srgbClr val="FF0000"/>
                </a:solidFill>
                <a:latin typeface="Maven Pro"/>
              </a:rPr>
              <a:t> les projets </a:t>
            </a:r>
          </a:p>
          <a:p>
            <a:pPr>
              <a:lnSpc>
                <a:spcPts val="5136"/>
              </a:lnSpc>
            </a:pPr>
            <a:r>
              <a:rPr lang="fr-FR" sz="3668" b="1" dirty="0">
                <a:solidFill>
                  <a:srgbClr val="FF0000"/>
                </a:solidFill>
                <a:latin typeface="Maven Pro"/>
              </a:rPr>
              <a:t>de l’année</a:t>
            </a:r>
          </a:p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"/>
              </a:rPr>
              <a:t> 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-509203" y="1028699"/>
            <a:ext cx="11623343" cy="14295"/>
          </a:xfrm>
          <a:prstGeom prst="line">
            <a:avLst/>
          </a:prstGeom>
          <a:ln w="38100" cap="flat">
            <a:solidFill>
              <a:srgbClr val="5D7F4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77BE21-D414-50A0-AE4C-7C8DA0870239}"/>
              </a:ext>
            </a:extLst>
          </p:cNvPr>
          <p:cNvSpPr/>
          <p:nvPr/>
        </p:nvSpPr>
        <p:spPr>
          <a:xfrm>
            <a:off x="350225" y="2527455"/>
            <a:ext cx="3979880" cy="7249950"/>
          </a:xfrm>
          <a:prstGeom prst="round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6438960-DA7E-F97F-5D7E-F8338F4514EA}"/>
              </a:ext>
            </a:extLst>
          </p:cNvPr>
          <p:cNvSpPr txBox="1"/>
          <p:nvPr/>
        </p:nvSpPr>
        <p:spPr>
          <a:xfrm>
            <a:off x="526122" y="6540271"/>
            <a:ext cx="36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Maven Pro Regular Bold" panose="020B0604020202020204" charset="0"/>
              </a:rPr>
              <a:t>Semaine des Apel</a:t>
            </a:r>
          </a:p>
          <a:p>
            <a:r>
              <a:rPr lang="fr-FR" sz="3200" dirty="0">
                <a:latin typeface="Maven Pro Regular Bold" panose="020B0604020202020204" charset="0"/>
              </a:rPr>
              <a:t>Du-----</a:t>
            </a:r>
          </a:p>
          <a:p>
            <a:r>
              <a:rPr lang="fr-FR" sz="3200" dirty="0">
                <a:latin typeface="Maven Pro Regular Bold" panose="020B0604020202020204" charset="0"/>
              </a:rPr>
              <a:t>Action----</a:t>
            </a:r>
          </a:p>
          <a:p>
            <a:endParaRPr lang="fr-FR" sz="3200" dirty="0">
              <a:latin typeface="Maven Pro Regular Bold" panose="020B0604020202020204" charset="0"/>
            </a:endParaRPr>
          </a:p>
          <a:p>
            <a:endParaRPr lang="fr-FR" sz="3200" dirty="0">
              <a:latin typeface="Maven Pro Regular Bold" panose="020B0604020202020204" charset="0"/>
            </a:endParaRPr>
          </a:p>
        </p:txBody>
      </p:sp>
      <p:pic>
        <p:nvPicPr>
          <p:cNvPr id="26" name="Image 25" descr="Une image contenant texte, Visage humain, sourire, clipart&#10;&#10;Description générée automatiquement">
            <a:extLst>
              <a:ext uri="{FF2B5EF4-FFF2-40B4-BE49-F238E27FC236}">
                <a16:creationId xmlns:a16="http://schemas.microsoft.com/office/drawing/2014/main" id="{109A78AD-BFB3-9861-2221-EAC1EBE820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71" y="2879299"/>
            <a:ext cx="2359655" cy="3336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4CFC79BE-2D68-B2FC-74E2-98BA8A813DA4}"/>
              </a:ext>
            </a:extLst>
          </p:cNvPr>
          <p:cNvSpPr/>
          <p:nvPr/>
        </p:nvSpPr>
        <p:spPr>
          <a:xfrm>
            <a:off x="4832816" y="2507780"/>
            <a:ext cx="3979880" cy="7249950"/>
          </a:xfrm>
          <a:prstGeom prst="round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A6E95F6-FA33-B227-9B72-CB1B0AAB74E8}"/>
              </a:ext>
            </a:extLst>
          </p:cNvPr>
          <p:cNvSpPr txBox="1"/>
          <p:nvPr/>
        </p:nvSpPr>
        <p:spPr>
          <a:xfrm>
            <a:off x="5008713" y="6520596"/>
            <a:ext cx="36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Maven Pro Regular Bold" panose="020B0604020202020204" charset="0"/>
              </a:rPr>
              <a:t>Projet…</a:t>
            </a:r>
          </a:p>
          <a:p>
            <a:r>
              <a:rPr lang="fr-FR" sz="3200" dirty="0">
                <a:latin typeface="Maven Pro Regular Bold" panose="020B0604020202020204" charset="0"/>
              </a:rPr>
              <a:t>Du-----</a:t>
            </a:r>
          </a:p>
          <a:p>
            <a:r>
              <a:rPr lang="fr-FR" sz="3200" dirty="0">
                <a:latin typeface="Maven Pro Regular Bold" panose="020B0604020202020204" charset="0"/>
              </a:rPr>
              <a:t>Action----</a:t>
            </a:r>
          </a:p>
          <a:p>
            <a:endParaRPr lang="fr-FR" sz="3200" dirty="0">
              <a:latin typeface="Maven Pro Regular Bold" panose="020B0604020202020204" charset="0"/>
            </a:endParaRPr>
          </a:p>
          <a:p>
            <a:endParaRPr lang="fr-FR" sz="3200" dirty="0">
              <a:latin typeface="Maven Pro Regular Bold" panose="020B0604020202020204" charset="0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455EAD5C-9514-DB9B-458B-4B6C120B881A}"/>
              </a:ext>
            </a:extLst>
          </p:cNvPr>
          <p:cNvSpPr/>
          <p:nvPr/>
        </p:nvSpPr>
        <p:spPr>
          <a:xfrm>
            <a:off x="9315407" y="2550951"/>
            <a:ext cx="3979880" cy="7249950"/>
          </a:xfrm>
          <a:prstGeom prst="round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09D1EE8-41C1-DB8E-41CF-E59A4D8EB7A2}"/>
              </a:ext>
            </a:extLst>
          </p:cNvPr>
          <p:cNvSpPr txBox="1"/>
          <p:nvPr/>
        </p:nvSpPr>
        <p:spPr>
          <a:xfrm>
            <a:off x="9694616" y="6722121"/>
            <a:ext cx="36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Maven Pro Regular Bold" panose="020B0604020202020204" charset="0"/>
              </a:rPr>
              <a:t>Semaine des Apel</a:t>
            </a:r>
          </a:p>
          <a:p>
            <a:r>
              <a:rPr lang="fr-FR" sz="3200" dirty="0">
                <a:latin typeface="Maven Pro Regular Bold" panose="020B0604020202020204" charset="0"/>
              </a:rPr>
              <a:t>Du-----</a:t>
            </a:r>
          </a:p>
          <a:p>
            <a:r>
              <a:rPr lang="fr-FR" sz="3200" dirty="0">
                <a:latin typeface="Maven Pro Regular Bold" panose="020B0604020202020204" charset="0"/>
              </a:rPr>
              <a:t>Action----</a:t>
            </a:r>
          </a:p>
          <a:p>
            <a:endParaRPr lang="fr-FR" sz="3200" dirty="0">
              <a:latin typeface="Maven Pro Regular Bold" panose="020B0604020202020204" charset="0"/>
            </a:endParaRPr>
          </a:p>
          <a:p>
            <a:endParaRPr lang="fr-FR" sz="3200" dirty="0">
              <a:latin typeface="Maven Pro Regular Bold" panose="020B0604020202020204" charset="0"/>
            </a:endParaRPr>
          </a:p>
        </p:txBody>
      </p:sp>
      <p:pic>
        <p:nvPicPr>
          <p:cNvPr id="35" name="Image 34" descr="Une image contenant texte, Visage humain, sourire, clipart&#10;&#10;Description générée automatiquement">
            <a:extLst>
              <a:ext uri="{FF2B5EF4-FFF2-40B4-BE49-F238E27FC236}">
                <a16:creationId xmlns:a16="http://schemas.microsoft.com/office/drawing/2014/main" id="{D7727955-08EC-02F0-277E-B893E8E25C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94" y="3007927"/>
            <a:ext cx="2359655" cy="3336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B6BBB47E-EAE4-E6C0-16DF-D4F0C179D01F}"/>
              </a:ext>
            </a:extLst>
          </p:cNvPr>
          <p:cNvSpPr/>
          <p:nvPr/>
        </p:nvSpPr>
        <p:spPr>
          <a:xfrm>
            <a:off x="13915601" y="2613238"/>
            <a:ext cx="3979880" cy="7249950"/>
          </a:xfrm>
          <a:prstGeom prst="round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1C7FA33-D9C5-EB98-6BE1-47CC8533285F}"/>
              </a:ext>
            </a:extLst>
          </p:cNvPr>
          <p:cNvSpPr txBox="1"/>
          <p:nvPr/>
        </p:nvSpPr>
        <p:spPr>
          <a:xfrm>
            <a:off x="14091498" y="6626054"/>
            <a:ext cx="36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Maven Pro Regular Bold" panose="020B0604020202020204" charset="0"/>
              </a:rPr>
              <a:t>Semaine des Apel</a:t>
            </a:r>
          </a:p>
          <a:p>
            <a:r>
              <a:rPr lang="fr-FR" sz="3200" dirty="0">
                <a:latin typeface="Maven Pro Regular Bold" panose="020B0604020202020204" charset="0"/>
              </a:rPr>
              <a:t>Du-----</a:t>
            </a:r>
          </a:p>
          <a:p>
            <a:r>
              <a:rPr lang="fr-FR" sz="3200" dirty="0">
                <a:latin typeface="Maven Pro Regular Bold" panose="020B0604020202020204" charset="0"/>
              </a:rPr>
              <a:t>Action----</a:t>
            </a:r>
          </a:p>
          <a:p>
            <a:endParaRPr lang="fr-FR" sz="3200" dirty="0">
              <a:latin typeface="Maven Pro Regular Bold" panose="020B0604020202020204" charset="0"/>
            </a:endParaRPr>
          </a:p>
          <a:p>
            <a:endParaRPr lang="fr-FR" sz="3200" dirty="0">
              <a:latin typeface="Maven Pro Regular Bold" panose="020B0604020202020204" charset="0"/>
            </a:endParaRPr>
          </a:p>
        </p:txBody>
      </p:sp>
      <p:pic>
        <p:nvPicPr>
          <p:cNvPr id="38" name="Image 37" descr="Une image contenant texte, Visage humain, sourire, clipart&#10;&#10;Description générée automatiquement">
            <a:extLst>
              <a:ext uri="{FF2B5EF4-FFF2-40B4-BE49-F238E27FC236}">
                <a16:creationId xmlns:a16="http://schemas.microsoft.com/office/drawing/2014/main" id="{2D62F5D2-89FD-9BE9-34BC-0481126D8C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247" y="2965082"/>
            <a:ext cx="2359655" cy="3336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9191306-8541-D1FF-8029-33D2132115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87" y="2931142"/>
            <a:ext cx="2590276" cy="3314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28082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087578" y="8573287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14">
            <a:extLst>
              <a:ext uri="{FF2B5EF4-FFF2-40B4-BE49-F238E27FC236}">
                <a16:creationId xmlns:a16="http://schemas.microsoft.com/office/drawing/2014/main" id="{780AF668-0411-4D98-2392-172C33ACE75E}"/>
              </a:ext>
            </a:extLst>
          </p:cNvPr>
          <p:cNvSpPr/>
          <p:nvPr/>
        </p:nvSpPr>
        <p:spPr>
          <a:xfrm>
            <a:off x="-306692" y="9478079"/>
            <a:ext cx="5656968" cy="938091"/>
          </a:xfrm>
          <a:custGeom>
            <a:avLst/>
            <a:gdLst/>
            <a:ahLst/>
            <a:cxnLst/>
            <a:rect l="l" t="t" r="r" b="b"/>
            <a:pathLst>
              <a:path w="7113419" h="1319066">
                <a:moveTo>
                  <a:pt x="0" y="0"/>
                </a:moveTo>
                <a:lnTo>
                  <a:pt x="7113419" y="0"/>
                </a:lnTo>
                <a:lnTo>
                  <a:pt x="7113419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75000"/>
            </a:blip>
            <a:stretch>
              <a:fillRect t="-9657" b="-965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5959B0F8-1A78-A14B-A2A2-F9DF46A00BFB}"/>
              </a:ext>
            </a:extLst>
          </p:cNvPr>
          <p:cNvSpPr/>
          <p:nvPr/>
        </p:nvSpPr>
        <p:spPr>
          <a:xfrm>
            <a:off x="8409872" y="9412186"/>
            <a:ext cx="5656968" cy="938091"/>
          </a:xfrm>
          <a:custGeom>
            <a:avLst/>
            <a:gdLst/>
            <a:ahLst/>
            <a:cxnLst/>
            <a:rect l="l" t="t" r="r" b="b"/>
            <a:pathLst>
              <a:path w="7113419" h="1319066">
                <a:moveTo>
                  <a:pt x="0" y="0"/>
                </a:moveTo>
                <a:lnTo>
                  <a:pt x="7113419" y="0"/>
                </a:lnTo>
                <a:lnTo>
                  <a:pt x="7113419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75000"/>
            </a:blip>
            <a:stretch>
              <a:fillRect t="-9657" b="-965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4DA08E78-A125-E8D4-A2B8-8A2F8140C7F8}"/>
              </a:ext>
            </a:extLst>
          </p:cNvPr>
          <p:cNvSpPr/>
          <p:nvPr/>
        </p:nvSpPr>
        <p:spPr>
          <a:xfrm>
            <a:off x="3807189" y="9314326"/>
            <a:ext cx="5656968" cy="938091"/>
          </a:xfrm>
          <a:custGeom>
            <a:avLst/>
            <a:gdLst/>
            <a:ahLst/>
            <a:cxnLst/>
            <a:rect l="l" t="t" r="r" b="b"/>
            <a:pathLst>
              <a:path w="7113419" h="1319066">
                <a:moveTo>
                  <a:pt x="0" y="0"/>
                </a:moveTo>
                <a:lnTo>
                  <a:pt x="7113419" y="0"/>
                </a:lnTo>
                <a:lnTo>
                  <a:pt x="7113419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75000"/>
            </a:blip>
            <a:stretch>
              <a:fillRect t="-9657" b="-965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14">
            <a:extLst>
              <a:ext uri="{FF2B5EF4-FFF2-40B4-BE49-F238E27FC236}">
                <a16:creationId xmlns:a16="http://schemas.microsoft.com/office/drawing/2014/main" id="{2B03E532-AFD3-49BF-B396-241D40EAB593}"/>
              </a:ext>
            </a:extLst>
          </p:cNvPr>
          <p:cNvSpPr/>
          <p:nvPr/>
        </p:nvSpPr>
        <p:spPr>
          <a:xfrm>
            <a:off x="13259094" y="9534503"/>
            <a:ext cx="5656968" cy="938091"/>
          </a:xfrm>
          <a:custGeom>
            <a:avLst/>
            <a:gdLst/>
            <a:ahLst/>
            <a:cxnLst/>
            <a:rect l="l" t="t" r="r" b="b"/>
            <a:pathLst>
              <a:path w="7113419" h="1319066">
                <a:moveTo>
                  <a:pt x="0" y="0"/>
                </a:moveTo>
                <a:lnTo>
                  <a:pt x="7113419" y="0"/>
                </a:lnTo>
                <a:lnTo>
                  <a:pt x="7113419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75000"/>
            </a:blip>
            <a:stretch>
              <a:fillRect t="-9657" b="-9657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" name="Group 2"/>
          <p:cNvGrpSpPr/>
          <p:nvPr/>
        </p:nvGrpSpPr>
        <p:grpSpPr>
          <a:xfrm>
            <a:off x="17259300" y="1320250"/>
            <a:ext cx="1725563" cy="3915081"/>
            <a:chOff x="0" y="0"/>
            <a:chExt cx="2300751" cy="522010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 cstate="print"/>
            <a:srcRect l="35317" r="35317"/>
            <a:stretch>
              <a:fillRect/>
            </a:stretch>
          </p:blipFill>
          <p:spPr>
            <a:xfrm>
              <a:off x="0" y="0"/>
              <a:ext cx="2300751" cy="5220108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2630214" y="-2395610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1480292" y="-527248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96920" y="9216434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2"/>
                </a:lnTo>
                <a:lnTo>
                  <a:pt x="0" y="21411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8" name="Group 8"/>
          <p:cNvGrpSpPr/>
          <p:nvPr/>
        </p:nvGrpSpPr>
        <p:grpSpPr>
          <a:xfrm>
            <a:off x="11114141" y="459106"/>
            <a:ext cx="7532122" cy="1167778"/>
            <a:chOff x="0" y="0"/>
            <a:chExt cx="3005016" cy="3075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05016" cy="307563"/>
            </a:xfrm>
            <a:custGeom>
              <a:avLst/>
              <a:gdLst/>
              <a:ahLst/>
              <a:cxnLst/>
              <a:rect l="l" t="t" r="r" b="b"/>
              <a:pathLst>
                <a:path w="3005016" h="307563">
                  <a:moveTo>
                    <a:pt x="34606" y="0"/>
                  </a:moveTo>
                  <a:lnTo>
                    <a:pt x="2970411" y="0"/>
                  </a:lnTo>
                  <a:cubicBezTo>
                    <a:pt x="2979589" y="0"/>
                    <a:pt x="2988391" y="3646"/>
                    <a:pt x="2994881" y="10136"/>
                  </a:cubicBezTo>
                  <a:cubicBezTo>
                    <a:pt x="3001370" y="16626"/>
                    <a:pt x="3005016" y="25428"/>
                    <a:pt x="3005016" y="34606"/>
                  </a:cubicBezTo>
                  <a:lnTo>
                    <a:pt x="3005016" y="272957"/>
                  </a:lnTo>
                  <a:cubicBezTo>
                    <a:pt x="3005016" y="282135"/>
                    <a:pt x="3001370" y="290937"/>
                    <a:pt x="2994881" y="297427"/>
                  </a:cubicBezTo>
                  <a:cubicBezTo>
                    <a:pt x="2988391" y="303917"/>
                    <a:pt x="2979589" y="307563"/>
                    <a:pt x="2970411" y="307563"/>
                  </a:cubicBezTo>
                  <a:lnTo>
                    <a:pt x="34606" y="307563"/>
                  </a:lnTo>
                  <a:cubicBezTo>
                    <a:pt x="25428" y="307563"/>
                    <a:pt x="16626" y="303917"/>
                    <a:pt x="10136" y="297427"/>
                  </a:cubicBezTo>
                  <a:cubicBezTo>
                    <a:pt x="3646" y="290937"/>
                    <a:pt x="0" y="282135"/>
                    <a:pt x="0" y="272957"/>
                  </a:cubicBezTo>
                  <a:lnTo>
                    <a:pt x="0" y="34606"/>
                  </a:lnTo>
                  <a:cubicBezTo>
                    <a:pt x="0" y="25428"/>
                    <a:pt x="3646" y="16626"/>
                    <a:pt x="10136" y="10136"/>
                  </a:cubicBezTo>
                  <a:cubicBezTo>
                    <a:pt x="16626" y="3646"/>
                    <a:pt x="25428" y="0"/>
                    <a:pt x="34606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462046" y="584198"/>
            <a:ext cx="10472475" cy="255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"/>
              </a:rPr>
              <a:t>RAPPORT D’ACTIVITE  </a:t>
            </a:r>
          </a:p>
          <a:p>
            <a:pPr>
              <a:lnSpc>
                <a:spcPts val="5136"/>
              </a:lnSpc>
            </a:pPr>
            <a:r>
              <a:rPr lang="fr-FR" sz="3668" b="1" dirty="0">
                <a:solidFill>
                  <a:srgbClr val="FF0000"/>
                </a:solidFill>
                <a:latin typeface="Maven Pro"/>
              </a:rPr>
              <a:t>Expliciter et </a:t>
            </a:r>
            <a:r>
              <a:rPr lang="fr-FR" sz="3668" b="1" dirty="0" err="1">
                <a:solidFill>
                  <a:srgbClr val="FF0000"/>
                </a:solidFill>
                <a:latin typeface="Maven Pro"/>
              </a:rPr>
              <a:t>ilustrer</a:t>
            </a:r>
            <a:r>
              <a:rPr lang="fr-FR" sz="3668" b="1" dirty="0">
                <a:solidFill>
                  <a:srgbClr val="FF0000"/>
                </a:solidFill>
                <a:latin typeface="Maven Pro"/>
              </a:rPr>
              <a:t> les projets </a:t>
            </a:r>
          </a:p>
          <a:p>
            <a:pPr>
              <a:lnSpc>
                <a:spcPts val="5136"/>
              </a:lnSpc>
            </a:pPr>
            <a:r>
              <a:rPr lang="fr-FR" sz="3668" b="1" dirty="0">
                <a:solidFill>
                  <a:srgbClr val="FF0000"/>
                </a:solidFill>
                <a:latin typeface="Maven Pro"/>
              </a:rPr>
              <a:t>de l’année</a:t>
            </a:r>
          </a:p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"/>
              </a:rPr>
              <a:t> 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-509203" y="1028699"/>
            <a:ext cx="11623343" cy="14295"/>
          </a:xfrm>
          <a:prstGeom prst="line">
            <a:avLst/>
          </a:prstGeom>
          <a:ln w="38100" cap="flat">
            <a:solidFill>
              <a:srgbClr val="5D7F4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77BE21-D414-50A0-AE4C-7C8DA0870239}"/>
              </a:ext>
            </a:extLst>
          </p:cNvPr>
          <p:cNvSpPr/>
          <p:nvPr/>
        </p:nvSpPr>
        <p:spPr>
          <a:xfrm>
            <a:off x="350225" y="2527455"/>
            <a:ext cx="3979880" cy="7249950"/>
          </a:xfrm>
          <a:prstGeom prst="round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6438960-DA7E-F97F-5D7E-F8338F4514EA}"/>
              </a:ext>
            </a:extLst>
          </p:cNvPr>
          <p:cNvSpPr txBox="1"/>
          <p:nvPr/>
        </p:nvSpPr>
        <p:spPr>
          <a:xfrm>
            <a:off x="526122" y="6540271"/>
            <a:ext cx="36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Maven Pro Regular Bold" panose="020B0604020202020204" charset="0"/>
              </a:rPr>
              <a:t>Semaine des Apel</a:t>
            </a:r>
          </a:p>
          <a:p>
            <a:r>
              <a:rPr lang="fr-FR" sz="3200" dirty="0">
                <a:latin typeface="Maven Pro Regular Bold" panose="020B0604020202020204" charset="0"/>
              </a:rPr>
              <a:t>Du-----</a:t>
            </a:r>
          </a:p>
          <a:p>
            <a:r>
              <a:rPr lang="fr-FR" sz="3200" dirty="0">
                <a:latin typeface="Maven Pro Regular Bold" panose="020B0604020202020204" charset="0"/>
              </a:rPr>
              <a:t>Action----</a:t>
            </a:r>
          </a:p>
          <a:p>
            <a:endParaRPr lang="fr-FR" sz="3200" dirty="0">
              <a:latin typeface="Maven Pro Regular Bold" panose="020B0604020202020204" charset="0"/>
            </a:endParaRPr>
          </a:p>
          <a:p>
            <a:endParaRPr lang="fr-FR" sz="3200" dirty="0">
              <a:latin typeface="Maven Pro Regular Bold" panose="020B0604020202020204" charset="0"/>
            </a:endParaRPr>
          </a:p>
        </p:txBody>
      </p:sp>
      <p:pic>
        <p:nvPicPr>
          <p:cNvPr id="26" name="Image 25" descr="Une image contenant texte, Visage humain, sourire, clipart&#10;&#10;Description générée automatiquement">
            <a:extLst>
              <a:ext uri="{FF2B5EF4-FFF2-40B4-BE49-F238E27FC236}">
                <a16:creationId xmlns:a16="http://schemas.microsoft.com/office/drawing/2014/main" id="{109A78AD-BFB3-9861-2221-EAC1EBE820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71" y="2879299"/>
            <a:ext cx="2359655" cy="3336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4CFC79BE-2D68-B2FC-74E2-98BA8A813DA4}"/>
              </a:ext>
            </a:extLst>
          </p:cNvPr>
          <p:cNvSpPr/>
          <p:nvPr/>
        </p:nvSpPr>
        <p:spPr>
          <a:xfrm>
            <a:off x="4832816" y="2507780"/>
            <a:ext cx="3979880" cy="7249950"/>
          </a:xfrm>
          <a:prstGeom prst="round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A6E95F6-FA33-B227-9B72-CB1B0AAB74E8}"/>
              </a:ext>
            </a:extLst>
          </p:cNvPr>
          <p:cNvSpPr txBox="1"/>
          <p:nvPr/>
        </p:nvSpPr>
        <p:spPr>
          <a:xfrm>
            <a:off x="5008713" y="6520596"/>
            <a:ext cx="36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Maven Pro Regular Bold" panose="020B0604020202020204" charset="0"/>
              </a:rPr>
              <a:t>Projet…</a:t>
            </a:r>
          </a:p>
          <a:p>
            <a:r>
              <a:rPr lang="fr-FR" sz="3200" dirty="0">
                <a:latin typeface="Maven Pro Regular Bold" panose="020B0604020202020204" charset="0"/>
              </a:rPr>
              <a:t>Du-----</a:t>
            </a:r>
          </a:p>
          <a:p>
            <a:r>
              <a:rPr lang="fr-FR" sz="3200" dirty="0">
                <a:latin typeface="Maven Pro Regular Bold" panose="020B0604020202020204" charset="0"/>
              </a:rPr>
              <a:t>Action----</a:t>
            </a:r>
          </a:p>
          <a:p>
            <a:endParaRPr lang="fr-FR" sz="3200" dirty="0">
              <a:latin typeface="Maven Pro Regular Bold" panose="020B0604020202020204" charset="0"/>
            </a:endParaRPr>
          </a:p>
          <a:p>
            <a:endParaRPr lang="fr-FR" sz="3200" dirty="0">
              <a:latin typeface="Maven Pro Regular Bold" panose="020B0604020202020204" charset="0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455EAD5C-9514-DB9B-458B-4B6C120B881A}"/>
              </a:ext>
            </a:extLst>
          </p:cNvPr>
          <p:cNvSpPr/>
          <p:nvPr/>
        </p:nvSpPr>
        <p:spPr>
          <a:xfrm>
            <a:off x="9315407" y="2550951"/>
            <a:ext cx="3979880" cy="7249950"/>
          </a:xfrm>
          <a:prstGeom prst="round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09D1EE8-41C1-DB8E-41CF-E59A4D8EB7A2}"/>
              </a:ext>
            </a:extLst>
          </p:cNvPr>
          <p:cNvSpPr txBox="1"/>
          <p:nvPr/>
        </p:nvSpPr>
        <p:spPr>
          <a:xfrm>
            <a:off x="9694616" y="6722121"/>
            <a:ext cx="36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Maven Pro Regular Bold" panose="020B0604020202020204" charset="0"/>
              </a:rPr>
              <a:t>Semaine des Apel</a:t>
            </a:r>
          </a:p>
          <a:p>
            <a:r>
              <a:rPr lang="fr-FR" sz="3200" dirty="0">
                <a:latin typeface="Maven Pro Regular Bold" panose="020B0604020202020204" charset="0"/>
              </a:rPr>
              <a:t>Du-----</a:t>
            </a:r>
          </a:p>
          <a:p>
            <a:r>
              <a:rPr lang="fr-FR" sz="3200" dirty="0">
                <a:latin typeface="Maven Pro Regular Bold" panose="020B0604020202020204" charset="0"/>
              </a:rPr>
              <a:t>Action----</a:t>
            </a:r>
          </a:p>
          <a:p>
            <a:endParaRPr lang="fr-FR" sz="3200" dirty="0">
              <a:latin typeface="Maven Pro Regular Bold" panose="020B0604020202020204" charset="0"/>
            </a:endParaRPr>
          </a:p>
          <a:p>
            <a:endParaRPr lang="fr-FR" sz="3200" dirty="0">
              <a:latin typeface="Maven Pro Regular Bold" panose="020B0604020202020204" charset="0"/>
            </a:endParaRPr>
          </a:p>
        </p:txBody>
      </p:sp>
      <p:pic>
        <p:nvPicPr>
          <p:cNvPr id="35" name="Image 34" descr="Une image contenant texte, Visage humain, sourire, clipart&#10;&#10;Description générée automatiquement">
            <a:extLst>
              <a:ext uri="{FF2B5EF4-FFF2-40B4-BE49-F238E27FC236}">
                <a16:creationId xmlns:a16="http://schemas.microsoft.com/office/drawing/2014/main" id="{D7727955-08EC-02F0-277E-B893E8E25C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94" y="3007927"/>
            <a:ext cx="2359655" cy="3336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B6BBB47E-EAE4-E6C0-16DF-D4F0C179D01F}"/>
              </a:ext>
            </a:extLst>
          </p:cNvPr>
          <p:cNvSpPr/>
          <p:nvPr/>
        </p:nvSpPr>
        <p:spPr>
          <a:xfrm>
            <a:off x="13915601" y="2613238"/>
            <a:ext cx="3979880" cy="7249950"/>
          </a:xfrm>
          <a:prstGeom prst="round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1C7FA33-D9C5-EB98-6BE1-47CC8533285F}"/>
              </a:ext>
            </a:extLst>
          </p:cNvPr>
          <p:cNvSpPr txBox="1"/>
          <p:nvPr/>
        </p:nvSpPr>
        <p:spPr>
          <a:xfrm>
            <a:off x="14091498" y="6626054"/>
            <a:ext cx="36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Maven Pro Regular Bold" panose="020B0604020202020204" charset="0"/>
              </a:rPr>
              <a:t>Semaine des Apel</a:t>
            </a:r>
          </a:p>
          <a:p>
            <a:r>
              <a:rPr lang="fr-FR" sz="3200" dirty="0">
                <a:latin typeface="Maven Pro Regular Bold" panose="020B0604020202020204" charset="0"/>
              </a:rPr>
              <a:t>Du-----</a:t>
            </a:r>
          </a:p>
          <a:p>
            <a:r>
              <a:rPr lang="fr-FR" sz="3200" dirty="0">
                <a:latin typeface="Maven Pro Regular Bold" panose="020B0604020202020204" charset="0"/>
              </a:rPr>
              <a:t>Action----</a:t>
            </a:r>
          </a:p>
          <a:p>
            <a:endParaRPr lang="fr-FR" sz="3200" dirty="0">
              <a:latin typeface="Maven Pro Regular Bold" panose="020B0604020202020204" charset="0"/>
            </a:endParaRPr>
          </a:p>
          <a:p>
            <a:endParaRPr lang="fr-FR" sz="3200" dirty="0">
              <a:latin typeface="Maven Pro Regular Bold" panose="020B0604020202020204" charset="0"/>
            </a:endParaRPr>
          </a:p>
        </p:txBody>
      </p:sp>
      <p:pic>
        <p:nvPicPr>
          <p:cNvPr id="38" name="Image 37" descr="Une image contenant texte, Visage humain, sourire, clipart&#10;&#10;Description générée automatiquement">
            <a:extLst>
              <a:ext uri="{FF2B5EF4-FFF2-40B4-BE49-F238E27FC236}">
                <a16:creationId xmlns:a16="http://schemas.microsoft.com/office/drawing/2014/main" id="{2D62F5D2-89FD-9BE9-34BC-0481126D8C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247" y="2965082"/>
            <a:ext cx="2359655" cy="3336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9191306-8541-D1FF-8029-33D2132115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87" y="2931142"/>
            <a:ext cx="2590276" cy="3314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7681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35978" cy="10287000"/>
            <a:chOff x="0" y="0"/>
            <a:chExt cx="185309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53097" cy="2709333"/>
            </a:xfrm>
            <a:custGeom>
              <a:avLst/>
              <a:gdLst/>
              <a:ahLst/>
              <a:cxnLst/>
              <a:rect l="l" t="t" r="r" b="b"/>
              <a:pathLst>
                <a:path w="1853097" h="2709333">
                  <a:moveTo>
                    <a:pt x="0" y="0"/>
                  </a:moveTo>
                  <a:lnTo>
                    <a:pt x="1853097" y="0"/>
                  </a:lnTo>
                  <a:lnTo>
                    <a:pt x="1853097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65C8D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08033" y="5576988"/>
            <a:ext cx="517026" cy="518972"/>
          </a:xfrm>
          <a:custGeom>
            <a:avLst/>
            <a:gdLst/>
            <a:ahLst/>
            <a:cxnLst/>
            <a:rect l="l" t="t" r="r" b="b"/>
            <a:pathLst>
              <a:path w="517026" h="518972">
                <a:moveTo>
                  <a:pt x="0" y="0"/>
                </a:moveTo>
                <a:lnTo>
                  <a:pt x="517026" y="0"/>
                </a:lnTo>
                <a:lnTo>
                  <a:pt x="517026" y="518972"/>
                </a:lnTo>
                <a:lnTo>
                  <a:pt x="0" y="5189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557583" y="5667169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7" y="0"/>
                </a:lnTo>
                <a:lnTo>
                  <a:pt x="417927" y="314491"/>
                </a:lnTo>
                <a:lnTo>
                  <a:pt x="0" y="31449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508033" y="7877299"/>
            <a:ext cx="517026" cy="518972"/>
          </a:xfrm>
          <a:custGeom>
            <a:avLst/>
            <a:gdLst/>
            <a:ahLst/>
            <a:cxnLst/>
            <a:rect l="l" t="t" r="r" b="b"/>
            <a:pathLst>
              <a:path w="517026" h="518972">
                <a:moveTo>
                  <a:pt x="0" y="0"/>
                </a:moveTo>
                <a:lnTo>
                  <a:pt x="517026" y="0"/>
                </a:lnTo>
                <a:lnTo>
                  <a:pt x="517026" y="518972"/>
                </a:lnTo>
                <a:lnTo>
                  <a:pt x="0" y="5189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496020" y="6715085"/>
            <a:ext cx="541052" cy="543089"/>
          </a:xfrm>
          <a:custGeom>
            <a:avLst/>
            <a:gdLst/>
            <a:ahLst/>
            <a:cxnLst/>
            <a:rect l="l" t="t" r="r" b="b"/>
            <a:pathLst>
              <a:path w="541052" h="543089">
                <a:moveTo>
                  <a:pt x="0" y="0"/>
                </a:moveTo>
                <a:lnTo>
                  <a:pt x="541053" y="0"/>
                </a:lnTo>
                <a:lnTo>
                  <a:pt x="541053" y="543089"/>
                </a:lnTo>
                <a:lnTo>
                  <a:pt x="0" y="54308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0619145" y="7991599"/>
            <a:ext cx="393901" cy="296411"/>
          </a:xfrm>
          <a:custGeom>
            <a:avLst/>
            <a:gdLst/>
            <a:ahLst/>
            <a:cxnLst/>
            <a:rect l="l" t="t" r="r" b="b"/>
            <a:pathLst>
              <a:path w="393901" h="296411">
                <a:moveTo>
                  <a:pt x="0" y="0"/>
                </a:moveTo>
                <a:lnTo>
                  <a:pt x="393901" y="0"/>
                </a:lnTo>
                <a:lnTo>
                  <a:pt x="393901" y="296410"/>
                </a:lnTo>
                <a:lnTo>
                  <a:pt x="0" y="2964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0619145" y="6758031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8" y="0"/>
                </a:lnTo>
                <a:lnTo>
                  <a:pt x="417928" y="314490"/>
                </a:lnTo>
                <a:lnTo>
                  <a:pt x="0" y="31449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1704583" y="5391113"/>
            <a:ext cx="3327891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Contre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04583" y="6510381"/>
            <a:ext cx="3327891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Abstention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0028" y="952500"/>
            <a:ext cx="1870618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33"/>
              </a:lnSpc>
            </a:pPr>
            <a:r>
              <a:rPr lang="en-US" sz="6616" dirty="0">
                <a:solidFill>
                  <a:srgbClr val="000000"/>
                </a:solidFill>
                <a:latin typeface="Hind Guntur Bold"/>
              </a:rPr>
              <a:t>VALIDATION DU RAPPORT D'ACTIVITÉS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04583" y="3693625"/>
            <a:ext cx="6583417" cy="88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999" u="sng">
                <a:solidFill>
                  <a:srgbClr val="000000"/>
                </a:solidFill>
                <a:latin typeface="Roboto"/>
              </a:rPr>
              <a:t>Vote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04583" y="7717735"/>
            <a:ext cx="3756516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Pour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3695587" y="1884349"/>
            <a:ext cx="8332508" cy="833250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-3516812" y="2149135"/>
            <a:ext cx="7893681" cy="7893649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19444" r="-19444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" name="Freeform 21"/>
          <p:cNvSpPr/>
          <p:nvPr/>
        </p:nvSpPr>
        <p:spPr>
          <a:xfrm>
            <a:off x="-914568" y="8472395"/>
            <a:ext cx="3257950" cy="3257950"/>
          </a:xfrm>
          <a:custGeom>
            <a:avLst/>
            <a:gdLst/>
            <a:ahLst/>
            <a:cxnLst/>
            <a:rect l="l" t="t" r="r" b="b"/>
            <a:pathLst>
              <a:path w="3257950" h="3257950">
                <a:moveTo>
                  <a:pt x="0" y="0"/>
                </a:moveTo>
                <a:lnTo>
                  <a:pt x="3257950" y="0"/>
                </a:lnTo>
                <a:lnTo>
                  <a:pt x="3257950" y="3257950"/>
                </a:lnTo>
                <a:lnTo>
                  <a:pt x="0" y="325795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-3476174" y="2122472"/>
            <a:ext cx="7893681" cy="7893649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 cstate="print"/>
              <a:stretch>
                <a:fillRect l="-24906" r="-2490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1334" y="764647"/>
            <a:ext cx="14125331" cy="8757705"/>
          </a:xfrm>
          <a:custGeom>
            <a:avLst/>
            <a:gdLst/>
            <a:ahLst/>
            <a:cxnLst/>
            <a:rect l="l" t="t" r="r" b="b"/>
            <a:pathLst>
              <a:path w="14125331" h="8757705">
                <a:moveTo>
                  <a:pt x="0" y="0"/>
                </a:moveTo>
                <a:lnTo>
                  <a:pt x="14125332" y="0"/>
                </a:lnTo>
                <a:lnTo>
                  <a:pt x="14125332" y="8757706"/>
                </a:lnTo>
                <a:lnTo>
                  <a:pt x="0" y="875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3620443" y="2408473"/>
            <a:ext cx="11047114" cy="6032385"/>
            <a:chOff x="0" y="-100513"/>
            <a:chExt cx="14729486" cy="8043180"/>
          </a:xfrm>
        </p:grpSpPr>
        <p:sp>
          <p:nvSpPr>
            <p:cNvPr id="4" name="TextBox 4"/>
            <p:cNvSpPr txBox="1"/>
            <p:nvPr/>
          </p:nvSpPr>
          <p:spPr>
            <a:xfrm>
              <a:off x="0" y="3878565"/>
              <a:ext cx="14729486" cy="2811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9"/>
                </a:lnSpc>
              </a:pPr>
              <a:endParaRPr dirty="0"/>
            </a:p>
            <a:p>
              <a:pPr algn="ctr">
                <a:lnSpc>
                  <a:spcPts val="1540"/>
                </a:lnSpc>
              </a:pPr>
              <a:endParaRPr dirty="0"/>
            </a:p>
            <a:p>
              <a:pPr algn="ctr">
                <a:lnSpc>
                  <a:spcPts val="13538"/>
                </a:lnSpc>
              </a:pPr>
              <a:r>
                <a:rPr lang="en-US" sz="12308" dirty="0" err="1">
                  <a:solidFill>
                    <a:srgbClr val="0C0D0E"/>
                  </a:solidFill>
                  <a:latin typeface="Dosis Extra Bold"/>
                </a:rPr>
                <a:t>Mr</a:t>
              </a:r>
              <a:r>
                <a:rPr lang="en-US" sz="12308" dirty="0">
                  <a:solidFill>
                    <a:srgbClr val="0C0D0E"/>
                  </a:solidFill>
                  <a:latin typeface="Dosis Extra Bold"/>
                </a:rPr>
                <a:t> /</a:t>
              </a:r>
              <a:r>
                <a:rPr lang="en-US" sz="12308" dirty="0" err="1">
                  <a:solidFill>
                    <a:srgbClr val="0C0D0E"/>
                  </a:solidFill>
                  <a:latin typeface="Dosis Extra Bold"/>
                </a:rPr>
                <a:t>Mme</a:t>
              </a:r>
              <a:r>
                <a:rPr lang="en-US" sz="12308" dirty="0">
                  <a:solidFill>
                    <a:srgbClr val="0C0D0E"/>
                  </a:solidFill>
                  <a:latin typeface="Dosis Extra Bold"/>
                </a:rPr>
                <a:t> 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129916"/>
              <a:ext cx="14729486" cy="81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4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0513"/>
              <a:ext cx="14729486" cy="3438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0"/>
                </a:lnSpc>
              </a:pPr>
              <a:r>
                <a:rPr lang="en-US" sz="4928" dirty="0">
                  <a:solidFill>
                    <a:srgbClr val="0C0D0E"/>
                  </a:solidFill>
                  <a:latin typeface="Public Sans 1 Bold"/>
                </a:rPr>
                <a:t>Mot du president(e) de </a:t>
              </a:r>
              <a:r>
                <a:rPr lang="en-US" sz="4928" dirty="0" err="1">
                  <a:solidFill>
                    <a:srgbClr val="0C0D0E"/>
                  </a:solidFill>
                  <a:latin typeface="Public Sans 1 Bold"/>
                </a:rPr>
                <a:t>l’Apel</a:t>
              </a:r>
              <a:r>
                <a:rPr lang="en-US" sz="4928" dirty="0">
                  <a:solidFill>
                    <a:srgbClr val="0C0D0E"/>
                  </a:solidFill>
                  <a:latin typeface="Public Sans 1 Bold"/>
                </a:rPr>
                <a:t> </a:t>
              </a:r>
              <a:r>
                <a:rPr lang="fr-FR" sz="4928" dirty="0">
                  <a:solidFill>
                    <a:srgbClr val="0C0D0E"/>
                  </a:solidFill>
                  <a:latin typeface="Public Sans 1 Bold"/>
                </a:rPr>
                <a:t>D’établissement</a:t>
              </a:r>
            </a:p>
            <a:p>
              <a:pPr algn="ctr">
                <a:lnSpc>
                  <a:spcPts val="6900"/>
                </a:lnSpc>
              </a:pPr>
              <a:endParaRPr lang="en-US" sz="4928" dirty="0">
                <a:solidFill>
                  <a:srgbClr val="0C0D0E"/>
                </a:solidFill>
                <a:latin typeface="Public Sans 1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7800694">
            <a:off x="13060728" y="3820992"/>
            <a:ext cx="6336918" cy="1244340"/>
          </a:xfrm>
          <a:custGeom>
            <a:avLst/>
            <a:gdLst/>
            <a:ahLst/>
            <a:cxnLst/>
            <a:rect l="l" t="t" r="r" b="b"/>
            <a:pathLst>
              <a:path w="6336918" h="1244340">
                <a:moveTo>
                  <a:pt x="0" y="0"/>
                </a:moveTo>
                <a:lnTo>
                  <a:pt x="6336918" y="0"/>
                </a:lnTo>
                <a:lnTo>
                  <a:pt x="6336918" y="1244341"/>
                </a:lnTo>
                <a:lnTo>
                  <a:pt x="0" y="124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 rot="-10800000">
            <a:off x="0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5604" y="1486092"/>
            <a:ext cx="3981317" cy="398131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695587" y="1884349"/>
            <a:ext cx="8332508" cy="833250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3476174" y="2122472"/>
            <a:ext cx="7893681" cy="789364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5471" r="-2547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53637" y="767726"/>
            <a:ext cx="1116623" cy="111662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2946" y="587744"/>
            <a:ext cx="7932780" cy="898347"/>
            <a:chOff x="0" y="0"/>
            <a:chExt cx="2089292" cy="2366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89292" cy="236602"/>
            </a:xfrm>
            <a:custGeom>
              <a:avLst/>
              <a:gdLst/>
              <a:ahLst/>
              <a:cxnLst/>
              <a:rect l="l" t="t" r="r" b="b"/>
              <a:pathLst>
                <a:path w="2089292" h="236602">
                  <a:moveTo>
                    <a:pt x="49773" y="0"/>
                  </a:moveTo>
                  <a:lnTo>
                    <a:pt x="2039519" y="0"/>
                  </a:lnTo>
                  <a:cubicBezTo>
                    <a:pt x="2052719" y="0"/>
                    <a:pt x="2065380" y="5244"/>
                    <a:pt x="2074714" y="14578"/>
                  </a:cubicBezTo>
                  <a:cubicBezTo>
                    <a:pt x="2084048" y="23912"/>
                    <a:pt x="2089292" y="36572"/>
                    <a:pt x="2089292" y="49773"/>
                  </a:cubicBezTo>
                  <a:lnTo>
                    <a:pt x="2089292" y="186829"/>
                  </a:lnTo>
                  <a:cubicBezTo>
                    <a:pt x="2089292" y="200029"/>
                    <a:pt x="2084048" y="212689"/>
                    <a:pt x="2074714" y="222024"/>
                  </a:cubicBezTo>
                  <a:cubicBezTo>
                    <a:pt x="2065380" y="231358"/>
                    <a:pt x="2052719" y="236602"/>
                    <a:pt x="2039519" y="236602"/>
                  </a:cubicBezTo>
                  <a:lnTo>
                    <a:pt x="49773" y="236602"/>
                  </a:lnTo>
                  <a:cubicBezTo>
                    <a:pt x="36572" y="236602"/>
                    <a:pt x="23912" y="231358"/>
                    <a:pt x="14578" y="222024"/>
                  </a:cubicBezTo>
                  <a:cubicBezTo>
                    <a:pt x="5244" y="212689"/>
                    <a:pt x="0" y="200029"/>
                    <a:pt x="0" y="186829"/>
                  </a:cubicBezTo>
                  <a:lnTo>
                    <a:pt x="0" y="49773"/>
                  </a:lnTo>
                  <a:cubicBezTo>
                    <a:pt x="0" y="36572"/>
                    <a:pt x="5244" y="23912"/>
                    <a:pt x="14578" y="14578"/>
                  </a:cubicBezTo>
                  <a:cubicBezTo>
                    <a:pt x="23912" y="5244"/>
                    <a:pt x="36572" y="0"/>
                    <a:pt x="4977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6550490" y="7111935"/>
            <a:ext cx="775543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2140112" y="7613175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0" y="0"/>
                </a:moveTo>
                <a:lnTo>
                  <a:pt x="4471837" y="0"/>
                </a:lnTo>
                <a:lnTo>
                  <a:pt x="4471837" y="1950839"/>
                </a:lnTo>
                <a:lnTo>
                  <a:pt x="0" y="19508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5679481" y="3175174"/>
            <a:ext cx="9497458" cy="188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3"/>
              </a:lnSpc>
            </a:pPr>
            <a:r>
              <a:rPr lang="en-US" sz="11138">
                <a:solidFill>
                  <a:srgbClr val="FFFFFF"/>
                </a:solidFill>
                <a:latin typeface="Hind Guntur Bold"/>
              </a:rPr>
              <a:t>RAPPORT 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16052081" y="2268740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4471838" y="0"/>
                </a:moveTo>
                <a:lnTo>
                  <a:pt x="0" y="0"/>
                </a:lnTo>
                <a:lnTo>
                  <a:pt x="0" y="1950839"/>
                </a:lnTo>
                <a:lnTo>
                  <a:pt x="4471838" y="1950839"/>
                </a:lnTo>
                <a:lnTo>
                  <a:pt x="4471838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7170260" y="-1454126"/>
            <a:ext cx="3257950" cy="3257950"/>
          </a:xfrm>
          <a:custGeom>
            <a:avLst/>
            <a:gdLst/>
            <a:ahLst/>
            <a:cxnLst/>
            <a:rect l="l" t="t" r="r" b="b"/>
            <a:pathLst>
              <a:path w="3257950" h="3257950">
                <a:moveTo>
                  <a:pt x="0" y="0"/>
                </a:moveTo>
                <a:lnTo>
                  <a:pt x="3257950" y="0"/>
                </a:lnTo>
                <a:lnTo>
                  <a:pt x="3257950" y="3257950"/>
                </a:lnTo>
                <a:lnTo>
                  <a:pt x="0" y="325795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6218283" y="4746524"/>
            <a:ext cx="8419853" cy="196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02"/>
              </a:lnSpc>
            </a:pPr>
            <a:r>
              <a:rPr lang="en-US" sz="11358" spc="579">
                <a:solidFill>
                  <a:srgbClr val="FFFFFF"/>
                </a:solidFill>
                <a:latin typeface="Maven Pro"/>
              </a:rPr>
              <a:t>FINANCIER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82946" y="682001"/>
            <a:ext cx="6268953" cy="64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6"/>
              </a:lnSpc>
            </a:pPr>
            <a:r>
              <a:rPr lang="en-US" sz="3668">
                <a:solidFill>
                  <a:srgbClr val="FFFFFF"/>
                </a:solidFill>
                <a:latin typeface="Maven Pro"/>
              </a:rPr>
              <a:t>Assemblée Générale 2023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2"/>
          <p:cNvGrpSpPr/>
          <p:nvPr/>
        </p:nvGrpSpPr>
        <p:grpSpPr>
          <a:xfrm>
            <a:off x="7503724" y="444811"/>
            <a:ext cx="11416590" cy="1167778"/>
            <a:chOff x="0" y="0"/>
            <a:chExt cx="1718767" cy="30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8767" cy="307563"/>
            </a:xfrm>
            <a:custGeom>
              <a:avLst/>
              <a:gdLst/>
              <a:ahLst/>
              <a:cxnLst/>
              <a:rect l="l" t="t" r="r" b="b"/>
              <a:pathLst>
                <a:path w="1718767" h="307563">
                  <a:moveTo>
                    <a:pt x="60503" y="0"/>
                  </a:moveTo>
                  <a:lnTo>
                    <a:pt x="1658264" y="0"/>
                  </a:lnTo>
                  <a:cubicBezTo>
                    <a:pt x="1674311" y="0"/>
                    <a:pt x="1689700" y="6374"/>
                    <a:pt x="1701046" y="17721"/>
                  </a:cubicBezTo>
                  <a:cubicBezTo>
                    <a:pt x="1712393" y="29067"/>
                    <a:pt x="1718767" y="44456"/>
                    <a:pt x="1718767" y="60503"/>
                  </a:cubicBezTo>
                  <a:lnTo>
                    <a:pt x="1718767" y="247060"/>
                  </a:lnTo>
                  <a:cubicBezTo>
                    <a:pt x="1718767" y="280475"/>
                    <a:pt x="1691679" y="307563"/>
                    <a:pt x="1658264" y="307563"/>
                  </a:cubicBezTo>
                  <a:lnTo>
                    <a:pt x="60503" y="307563"/>
                  </a:lnTo>
                  <a:cubicBezTo>
                    <a:pt x="44456" y="307563"/>
                    <a:pt x="29067" y="301189"/>
                    <a:pt x="17721" y="289842"/>
                  </a:cubicBezTo>
                  <a:cubicBezTo>
                    <a:pt x="6374" y="278496"/>
                    <a:pt x="0" y="263107"/>
                    <a:pt x="0" y="247060"/>
                  </a:cubicBezTo>
                  <a:lnTo>
                    <a:pt x="0" y="60503"/>
                  </a:lnTo>
                  <a:cubicBezTo>
                    <a:pt x="0" y="27088"/>
                    <a:pt x="27088" y="0"/>
                    <a:pt x="6050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503723" y="8673997"/>
            <a:ext cx="1755526" cy="980900"/>
          </a:xfrm>
          <a:custGeom>
            <a:avLst/>
            <a:gdLst/>
            <a:ahLst/>
            <a:cxnLst/>
            <a:rect l="l" t="t" r="r" b="b"/>
            <a:pathLst>
              <a:path w="1755526" h="980900">
                <a:moveTo>
                  <a:pt x="0" y="0"/>
                </a:moveTo>
                <a:lnTo>
                  <a:pt x="1755526" y="0"/>
                </a:lnTo>
                <a:lnTo>
                  <a:pt x="1755526" y="980900"/>
                </a:lnTo>
                <a:lnTo>
                  <a:pt x="0" y="98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7808523" y="1486657"/>
            <a:ext cx="2601581" cy="1453633"/>
          </a:xfrm>
          <a:custGeom>
            <a:avLst/>
            <a:gdLst/>
            <a:ahLst/>
            <a:cxnLst/>
            <a:rect l="l" t="t" r="r" b="b"/>
            <a:pathLst>
              <a:path w="2601581" h="1453633">
                <a:moveTo>
                  <a:pt x="0" y="0"/>
                </a:moveTo>
                <a:lnTo>
                  <a:pt x="2601581" y="0"/>
                </a:lnTo>
                <a:lnTo>
                  <a:pt x="2601581" y="1453633"/>
                </a:lnTo>
                <a:lnTo>
                  <a:pt x="0" y="14536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TextBox 27"/>
          <p:cNvSpPr txBox="1"/>
          <p:nvPr/>
        </p:nvSpPr>
        <p:spPr>
          <a:xfrm>
            <a:off x="8153400" y="632103"/>
            <a:ext cx="10134600" cy="591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"/>
              </a:rPr>
              <a:t>RAPPORT FINANCIER : COMPTE DE RESULTAT</a:t>
            </a:r>
          </a:p>
        </p:txBody>
      </p:sp>
      <p:sp>
        <p:nvSpPr>
          <p:cNvPr id="29" name="Freeform 29"/>
          <p:cNvSpPr/>
          <p:nvPr/>
        </p:nvSpPr>
        <p:spPr>
          <a:xfrm flipH="1">
            <a:off x="-943005" y="5544444"/>
            <a:ext cx="3644144" cy="6551270"/>
          </a:xfrm>
          <a:custGeom>
            <a:avLst/>
            <a:gdLst/>
            <a:ahLst/>
            <a:cxnLst/>
            <a:rect l="l" t="t" r="r" b="b"/>
            <a:pathLst>
              <a:path w="3644144" h="6551270">
                <a:moveTo>
                  <a:pt x="3644144" y="0"/>
                </a:moveTo>
                <a:lnTo>
                  <a:pt x="0" y="0"/>
                </a:lnTo>
                <a:lnTo>
                  <a:pt x="0" y="6551271"/>
                </a:lnTo>
                <a:lnTo>
                  <a:pt x="3644144" y="6551271"/>
                </a:lnTo>
                <a:lnTo>
                  <a:pt x="3644144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B63027CC-EFA2-CBE9-2A0D-CB3C4C6A7AF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1845" y="1799881"/>
            <a:ext cx="16564309" cy="814578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2"/>
          <p:cNvGrpSpPr/>
          <p:nvPr/>
        </p:nvGrpSpPr>
        <p:grpSpPr>
          <a:xfrm>
            <a:off x="6781800" y="444811"/>
            <a:ext cx="12138514" cy="1167778"/>
            <a:chOff x="0" y="0"/>
            <a:chExt cx="1718767" cy="30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8767" cy="307563"/>
            </a:xfrm>
            <a:custGeom>
              <a:avLst/>
              <a:gdLst/>
              <a:ahLst/>
              <a:cxnLst/>
              <a:rect l="l" t="t" r="r" b="b"/>
              <a:pathLst>
                <a:path w="1718767" h="307563">
                  <a:moveTo>
                    <a:pt x="60503" y="0"/>
                  </a:moveTo>
                  <a:lnTo>
                    <a:pt x="1658264" y="0"/>
                  </a:lnTo>
                  <a:cubicBezTo>
                    <a:pt x="1674311" y="0"/>
                    <a:pt x="1689700" y="6374"/>
                    <a:pt x="1701046" y="17721"/>
                  </a:cubicBezTo>
                  <a:cubicBezTo>
                    <a:pt x="1712393" y="29067"/>
                    <a:pt x="1718767" y="44456"/>
                    <a:pt x="1718767" y="60503"/>
                  </a:cubicBezTo>
                  <a:lnTo>
                    <a:pt x="1718767" y="247060"/>
                  </a:lnTo>
                  <a:cubicBezTo>
                    <a:pt x="1718767" y="280475"/>
                    <a:pt x="1691679" y="307563"/>
                    <a:pt x="1658264" y="307563"/>
                  </a:cubicBezTo>
                  <a:lnTo>
                    <a:pt x="60503" y="307563"/>
                  </a:lnTo>
                  <a:cubicBezTo>
                    <a:pt x="44456" y="307563"/>
                    <a:pt x="29067" y="301189"/>
                    <a:pt x="17721" y="289842"/>
                  </a:cubicBezTo>
                  <a:cubicBezTo>
                    <a:pt x="6374" y="278496"/>
                    <a:pt x="0" y="263107"/>
                    <a:pt x="0" y="247060"/>
                  </a:cubicBezTo>
                  <a:lnTo>
                    <a:pt x="0" y="60503"/>
                  </a:lnTo>
                  <a:cubicBezTo>
                    <a:pt x="0" y="27088"/>
                    <a:pt x="27088" y="0"/>
                    <a:pt x="6050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503723" y="8673997"/>
            <a:ext cx="1755526" cy="980900"/>
          </a:xfrm>
          <a:custGeom>
            <a:avLst/>
            <a:gdLst/>
            <a:ahLst/>
            <a:cxnLst/>
            <a:rect l="l" t="t" r="r" b="b"/>
            <a:pathLst>
              <a:path w="1755526" h="980900">
                <a:moveTo>
                  <a:pt x="0" y="0"/>
                </a:moveTo>
                <a:lnTo>
                  <a:pt x="1755526" y="0"/>
                </a:lnTo>
                <a:lnTo>
                  <a:pt x="1755526" y="980900"/>
                </a:lnTo>
                <a:lnTo>
                  <a:pt x="0" y="98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7808523" y="1486657"/>
            <a:ext cx="2601581" cy="1453633"/>
          </a:xfrm>
          <a:custGeom>
            <a:avLst/>
            <a:gdLst/>
            <a:ahLst/>
            <a:cxnLst/>
            <a:rect l="l" t="t" r="r" b="b"/>
            <a:pathLst>
              <a:path w="2601581" h="1453633">
                <a:moveTo>
                  <a:pt x="0" y="0"/>
                </a:moveTo>
                <a:lnTo>
                  <a:pt x="2601581" y="0"/>
                </a:lnTo>
                <a:lnTo>
                  <a:pt x="2601581" y="1453633"/>
                </a:lnTo>
                <a:lnTo>
                  <a:pt x="0" y="14536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TextBox 27"/>
          <p:cNvSpPr txBox="1"/>
          <p:nvPr/>
        </p:nvSpPr>
        <p:spPr>
          <a:xfrm>
            <a:off x="7086600" y="632103"/>
            <a:ext cx="11201400" cy="591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"/>
              </a:rPr>
              <a:t>RAPPORT FINANCIER : SITUATION PATRIMONIALE</a:t>
            </a:r>
          </a:p>
        </p:txBody>
      </p:sp>
      <p:sp>
        <p:nvSpPr>
          <p:cNvPr id="29" name="Freeform 29"/>
          <p:cNvSpPr/>
          <p:nvPr/>
        </p:nvSpPr>
        <p:spPr>
          <a:xfrm flipH="1">
            <a:off x="-943005" y="5544444"/>
            <a:ext cx="3644144" cy="6551270"/>
          </a:xfrm>
          <a:custGeom>
            <a:avLst/>
            <a:gdLst/>
            <a:ahLst/>
            <a:cxnLst/>
            <a:rect l="l" t="t" r="r" b="b"/>
            <a:pathLst>
              <a:path w="3644144" h="6551270">
                <a:moveTo>
                  <a:pt x="3644144" y="0"/>
                </a:moveTo>
                <a:lnTo>
                  <a:pt x="0" y="0"/>
                </a:lnTo>
                <a:lnTo>
                  <a:pt x="0" y="6551271"/>
                </a:lnTo>
                <a:lnTo>
                  <a:pt x="3644144" y="6551271"/>
                </a:lnTo>
                <a:lnTo>
                  <a:pt x="3644144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4869C5-8714-7048-602F-62B77AB6712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8325" y="2771867"/>
            <a:ext cx="17051349" cy="554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07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35978" cy="10287000"/>
            <a:chOff x="0" y="0"/>
            <a:chExt cx="185309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53097" cy="2709333"/>
            </a:xfrm>
            <a:custGeom>
              <a:avLst/>
              <a:gdLst/>
              <a:ahLst/>
              <a:cxnLst/>
              <a:rect l="l" t="t" r="r" b="b"/>
              <a:pathLst>
                <a:path w="1853097" h="2709333">
                  <a:moveTo>
                    <a:pt x="0" y="0"/>
                  </a:moveTo>
                  <a:lnTo>
                    <a:pt x="1853097" y="0"/>
                  </a:lnTo>
                  <a:lnTo>
                    <a:pt x="1853097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65C8D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08033" y="5576988"/>
            <a:ext cx="517026" cy="518972"/>
          </a:xfrm>
          <a:custGeom>
            <a:avLst/>
            <a:gdLst/>
            <a:ahLst/>
            <a:cxnLst/>
            <a:rect l="l" t="t" r="r" b="b"/>
            <a:pathLst>
              <a:path w="517026" h="518972">
                <a:moveTo>
                  <a:pt x="0" y="0"/>
                </a:moveTo>
                <a:lnTo>
                  <a:pt x="517026" y="0"/>
                </a:lnTo>
                <a:lnTo>
                  <a:pt x="517026" y="518972"/>
                </a:lnTo>
                <a:lnTo>
                  <a:pt x="0" y="5189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557583" y="5667169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7" y="0"/>
                </a:lnTo>
                <a:lnTo>
                  <a:pt x="417927" y="314491"/>
                </a:lnTo>
                <a:lnTo>
                  <a:pt x="0" y="31449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508033" y="7877299"/>
            <a:ext cx="517026" cy="518972"/>
          </a:xfrm>
          <a:custGeom>
            <a:avLst/>
            <a:gdLst/>
            <a:ahLst/>
            <a:cxnLst/>
            <a:rect l="l" t="t" r="r" b="b"/>
            <a:pathLst>
              <a:path w="517026" h="518972">
                <a:moveTo>
                  <a:pt x="0" y="0"/>
                </a:moveTo>
                <a:lnTo>
                  <a:pt x="517026" y="0"/>
                </a:lnTo>
                <a:lnTo>
                  <a:pt x="517026" y="518972"/>
                </a:lnTo>
                <a:lnTo>
                  <a:pt x="0" y="5189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496020" y="6715085"/>
            <a:ext cx="541052" cy="543089"/>
          </a:xfrm>
          <a:custGeom>
            <a:avLst/>
            <a:gdLst/>
            <a:ahLst/>
            <a:cxnLst/>
            <a:rect l="l" t="t" r="r" b="b"/>
            <a:pathLst>
              <a:path w="541052" h="543089">
                <a:moveTo>
                  <a:pt x="0" y="0"/>
                </a:moveTo>
                <a:lnTo>
                  <a:pt x="541053" y="0"/>
                </a:lnTo>
                <a:lnTo>
                  <a:pt x="541053" y="543089"/>
                </a:lnTo>
                <a:lnTo>
                  <a:pt x="0" y="54308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0619145" y="7991599"/>
            <a:ext cx="393901" cy="296411"/>
          </a:xfrm>
          <a:custGeom>
            <a:avLst/>
            <a:gdLst/>
            <a:ahLst/>
            <a:cxnLst/>
            <a:rect l="l" t="t" r="r" b="b"/>
            <a:pathLst>
              <a:path w="393901" h="296411">
                <a:moveTo>
                  <a:pt x="0" y="0"/>
                </a:moveTo>
                <a:lnTo>
                  <a:pt x="393901" y="0"/>
                </a:lnTo>
                <a:lnTo>
                  <a:pt x="393901" y="296410"/>
                </a:lnTo>
                <a:lnTo>
                  <a:pt x="0" y="2964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0619145" y="6758031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8" y="0"/>
                </a:lnTo>
                <a:lnTo>
                  <a:pt x="417928" y="314490"/>
                </a:lnTo>
                <a:lnTo>
                  <a:pt x="0" y="31449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1704583" y="5391113"/>
            <a:ext cx="3327891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Contre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04583" y="6510381"/>
            <a:ext cx="3327891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Abstention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0028" y="952500"/>
            <a:ext cx="1870618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33"/>
              </a:lnSpc>
            </a:pPr>
            <a:r>
              <a:rPr lang="en-US" sz="6616" dirty="0">
                <a:solidFill>
                  <a:srgbClr val="000000"/>
                </a:solidFill>
                <a:latin typeface="Hind Guntur Bold"/>
              </a:rPr>
              <a:t>APPROBATION DES COMPTES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04583" y="3693625"/>
            <a:ext cx="6583417" cy="88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999" u="sng">
                <a:solidFill>
                  <a:srgbClr val="000000"/>
                </a:solidFill>
                <a:latin typeface="Roboto"/>
              </a:rPr>
              <a:t>Vote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04583" y="7717735"/>
            <a:ext cx="3756516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Pour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3695587" y="1884349"/>
            <a:ext cx="8332508" cy="833250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914568" y="8472395"/>
            <a:ext cx="3257950" cy="3257950"/>
          </a:xfrm>
          <a:custGeom>
            <a:avLst/>
            <a:gdLst/>
            <a:ahLst/>
            <a:cxnLst/>
            <a:rect l="l" t="t" r="r" b="b"/>
            <a:pathLst>
              <a:path w="3257950" h="3257950">
                <a:moveTo>
                  <a:pt x="0" y="0"/>
                </a:moveTo>
                <a:lnTo>
                  <a:pt x="3257950" y="0"/>
                </a:lnTo>
                <a:lnTo>
                  <a:pt x="3257950" y="3257950"/>
                </a:lnTo>
                <a:lnTo>
                  <a:pt x="0" y="325795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-3374084" y="2175288"/>
            <a:ext cx="7893681" cy="7893649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-25471" r="-2547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5604" y="1486092"/>
            <a:ext cx="3981317" cy="398131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695587" y="1884349"/>
            <a:ext cx="8332508" cy="833250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53637" y="767726"/>
            <a:ext cx="1116623" cy="111662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2946" y="587744"/>
            <a:ext cx="7932780" cy="898347"/>
            <a:chOff x="0" y="0"/>
            <a:chExt cx="2089292" cy="2366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89292" cy="236602"/>
            </a:xfrm>
            <a:custGeom>
              <a:avLst/>
              <a:gdLst/>
              <a:ahLst/>
              <a:cxnLst/>
              <a:rect l="l" t="t" r="r" b="b"/>
              <a:pathLst>
                <a:path w="2089292" h="236602">
                  <a:moveTo>
                    <a:pt x="49773" y="0"/>
                  </a:moveTo>
                  <a:lnTo>
                    <a:pt x="2039519" y="0"/>
                  </a:lnTo>
                  <a:cubicBezTo>
                    <a:pt x="2052719" y="0"/>
                    <a:pt x="2065380" y="5244"/>
                    <a:pt x="2074714" y="14578"/>
                  </a:cubicBezTo>
                  <a:cubicBezTo>
                    <a:pt x="2084048" y="23912"/>
                    <a:pt x="2089292" y="36572"/>
                    <a:pt x="2089292" y="49773"/>
                  </a:cubicBezTo>
                  <a:lnTo>
                    <a:pt x="2089292" y="186829"/>
                  </a:lnTo>
                  <a:cubicBezTo>
                    <a:pt x="2089292" y="200029"/>
                    <a:pt x="2084048" y="212689"/>
                    <a:pt x="2074714" y="222024"/>
                  </a:cubicBezTo>
                  <a:cubicBezTo>
                    <a:pt x="2065380" y="231358"/>
                    <a:pt x="2052719" y="236602"/>
                    <a:pt x="2039519" y="236602"/>
                  </a:cubicBezTo>
                  <a:lnTo>
                    <a:pt x="49773" y="236602"/>
                  </a:lnTo>
                  <a:cubicBezTo>
                    <a:pt x="36572" y="236602"/>
                    <a:pt x="23912" y="231358"/>
                    <a:pt x="14578" y="222024"/>
                  </a:cubicBezTo>
                  <a:cubicBezTo>
                    <a:pt x="5244" y="212689"/>
                    <a:pt x="0" y="200029"/>
                    <a:pt x="0" y="186829"/>
                  </a:cubicBezTo>
                  <a:lnTo>
                    <a:pt x="0" y="49773"/>
                  </a:lnTo>
                  <a:cubicBezTo>
                    <a:pt x="0" y="36572"/>
                    <a:pt x="5244" y="23912"/>
                    <a:pt x="14578" y="14578"/>
                  </a:cubicBezTo>
                  <a:cubicBezTo>
                    <a:pt x="23912" y="5244"/>
                    <a:pt x="36572" y="0"/>
                    <a:pt x="4977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6550490" y="7111935"/>
            <a:ext cx="775543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2140112" y="7613175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0" y="0"/>
                </a:moveTo>
                <a:lnTo>
                  <a:pt x="4471837" y="0"/>
                </a:lnTo>
                <a:lnTo>
                  <a:pt x="4471837" y="1950839"/>
                </a:lnTo>
                <a:lnTo>
                  <a:pt x="0" y="195083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5679481" y="3175174"/>
            <a:ext cx="9497458" cy="188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3"/>
              </a:lnSpc>
            </a:pPr>
            <a:r>
              <a:rPr lang="en-US" sz="11138">
                <a:solidFill>
                  <a:srgbClr val="FFFFFF"/>
                </a:solidFill>
                <a:latin typeface="Hind Guntur Bold"/>
              </a:rPr>
              <a:t>PROJETS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16052081" y="2268740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4471838" y="0"/>
                </a:moveTo>
                <a:lnTo>
                  <a:pt x="0" y="0"/>
                </a:lnTo>
                <a:lnTo>
                  <a:pt x="0" y="1950839"/>
                </a:lnTo>
                <a:lnTo>
                  <a:pt x="4471838" y="1950839"/>
                </a:lnTo>
                <a:lnTo>
                  <a:pt x="447183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7170260" y="-1454126"/>
            <a:ext cx="3257950" cy="3257950"/>
          </a:xfrm>
          <a:custGeom>
            <a:avLst/>
            <a:gdLst/>
            <a:ahLst/>
            <a:cxnLst/>
            <a:rect l="l" t="t" r="r" b="b"/>
            <a:pathLst>
              <a:path w="3257950" h="3257950">
                <a:moveTo>
                  <a:pt x="0" y="0"/>
                </a:moveTo>
                <a:lnTo>
                  <a:pt x="3257950" y="0"/>
                </a:lnTo>
                <a:lnTo>
                  <a:pt x="3257950" y="3257950"/>
                </a:lnTo>
                <a:lnTo>
                  <a:pt x="0" y="325795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6218283" y="4746524"/>
            <a:ext cx="8419853" cy="196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02"/>
              </a:lnSpc>
            </a:pPr>
            <a:r>
              <a:rPr lang="en-US" sz="11358" spc="579">
                <a:solidFill>
                  <a:srgbClr val="FFFFFF"/>
                </a:solidFill>
                <a:latin typeface="Maven Pro"/>
              </a:rPr>
              <a:t>2023-2024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82946" y="682001"/>
            <a:ext cx="6268953" cy="64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6"/>
              </a:lnSpc>
            </a:pPr>
            <a:r>
              <a:rPr lang="en-US" sz="3668">
                <a:solidFill>
                  <a:srgbClr val="FFFFFF"/>
                </a:solidFill>
                <a:latin typeface="Maven Pro"/>
              </a:rPr>
              <a:t>Assemblée Générale 2023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79D40CF-7F69-CD0C-EE30-0105EB35A4F4}"/>
              </a:ext>
            </a:extLst>
          </p:cNvPr>
          <p:cNvSpPr txBox="1"/>
          <p:nvPr/>
        </p:nvSpPr>
        <p:spPr>
          <a:xfrm>
            <a:off x="2363561" y="4232212"/>
            <a:ext cx="12107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grpSp>
        <p:nvGrpSpPr>
          <p:cNvPr id="27" name="Group 8">
            <a:extLst>
              <a:ext uri="{FF2B5EF4-FFF2-40B4-BE49-F238E27FC236}">
                <a16:creationId xmlns:a16="http://schemas.microsoft.com/office/drawing/2014/main" id="{19669316-F304-1CFB-5A64-9AD7CE3B5FB3}"/>
              </a:ext>
            </a:extLst>
          </p:cNvPr>
          <p:cNvGrpSpPr>
            <a:grpSpLocks noChangeAspect="1"/>
          </p:cNvGrpSpPr>
          <p:nvPr/>
        </p:nvGrpSpPr>
        <p:grpSpPr>
          <a:xfrm>
            <a:off x="-3458178" y="2083714"/>
            <a:ext cx="7893681" cy="7893649"/>
            <a:chOff x="0" y="0"/>
            <a:chExt cx="6350000" cy="6349975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F0DD0E5F-F524-DE02-427F-22C2EA544D1A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25046" r="-2504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870" y="8946307"/>
            <a:ext cx="4986275" cy="1103213"/>
          </a:xfrm>
          <a:custGeom>
            <a:avLst/>
            <a:gdLst/>
            <a:ahLst/>
            <a:cxnLst/>
            <a:rect l="l" t="t" r="r" b="b"/>
            <a:pathLst>
              <a:path w="4986275" h="1103213">
                <a:moveTo>
                  <a:pt x="0" y="0"/>
                </a:moveTo>
                <a:lnTo>
                  <a:pt x="4986276" y="0"/>
                </a:lnTo>
                <a:lnTo>
                  <a:pt x="4986276" y="1103214"/>
                </a:lnTo>
                <a:lnTo>
                  <a:pt x="0" y="1103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271885" y="4004560"/>
            <a:ext cx="3462293" cy="5442304"/>
            <a:chOff x="0" y="0"/>
            <a:chExt cx="911880" cy="1433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1880" cy="1433364"/>
            </a:xfrm>
            <a:custGeom>
              <a:avLst/>
              <a:gdLst/>
              <a:ahLst/>
              <a:cxnLst/>
              <a:rect l="l" t="t" r="r" b="b"/>
              <a:pathLst>
                <a:path w="911880" h="1433364">
                  <a:moveTo>
                    <a:pt x="100623" y="0"/>
                  </a:moveTo>
                  <a:lnTo>
                    <a:pt x="811256" y="0"/>
                  </a:lnTo>
                  <a:cubicBezTo>
                    <a:pt x="837943" y="0"/>
                    <a:pt x="863537" y="10601"/>
                    <a:pt x="882408" y="29472"/>
                  </a:cubicBezTo>
                  <a:cubicBezTo>
                    <a:pt x="901278" y="48342"/>
                    <a:pt x="911880" y="73936"/>
                    <a:pt x="911880" y="100623"/>
                  </a:cubicBezTo>
                  <a:lnTo>
                    <a:pt x="911880" y="1332741"/>
                  </a:lnTo>
                  <a:cubicBezTo>
                    <a:pt x="911880" y="1359428"/>
                    <a:pt x="901278" y="1385022"/>
                    <a:pt x="882408" y="1403892"/>
                  </a:cubicBezTo>
                  <a:cubicBezTo>
                    <a:pt x="863537" y="1422763"/>
                    <a:pt x="837943" y="1433364"/>
                    <a:pt x="811256" y="1433364"/>
                  </a:cubicBezTo>
                  <a:lnTo>
                    <a:pt x="100623" y="1433364"/>
                  </a:lnTo>
                  <a:cubicBezTo>
                    <a:pt x="73936" y="1433364"/>
                    <a:pt x="48342" y="1422763"/>
                    <a:pt x="29472" y="1403892"/>
                  </a:cubicBezTo>
                  <a:cubicBezTo>
                    <a:pt x="10601" y="1385022"/>
                    <a:pt x="0" y="1359428"/>
                    <a:pt x="0" y="1332741"/>
                  </a:cubicBezTo>
                  <a:lnTo>
                    <a:pt x="0" y="100623"/>
                  </a:lnTo>
                  <a:cubicBezTo>
                    <a:pt x="0" y="73936"/>
                    <a:pt x="10601" y="48342"/>
                    <a:pt x="29472" y="29472"/>
                  </a:cubicBezTo>
                  <a:cubicBezTo>
                    <a:pt x="48342" y="10601"/>
                    <a:pt x="73936" y="0"/>
                    <a:pt x="100623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21273" y="8895257"/>
            <a:ext cx="4986275" cy="1103213"/>
          </a:xfrm>
          <a:custGeom>
            <a:avLst/>
            <a:gdLst/>
            <a:ahLst/>
            <a:cxnLst/>
            <a:rect l="l" t="t" r="r" b="b"/>
            <a:pathLst>
              <a:path w="4986275" h="1103213">
                <a:moveTo>
                  <a:pt x="0" y="0"/>
                </a:moveTo>
                <a:lnTo>
                  <a:pt x="4986275" y="0"/>
                </a:lnTo>
                <a:lnTo>
                  <a:pt x="4986275" y="1103214"/>
                </a:lnTo>
                <a:lnTo>
                  <a:pt x="0" y="1103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5283264" y="4004560"/>
            <a:ext cx="3462293" cy="5442304"/>
            <a:chOff x="0" y="0"/>
            <a:chExt cx="911880" cy="14333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11880" cy="1433364"/>
            </a:xfrm>
            <a:custGeom>
              <a:avLst/>
              <a:gdLst/>
              <a:ahLst/>
              <a:cxnLst/>
              <a:rect l="l" t="t" r="r" b="b"/>
              <a:pathLst>
                <a:path w="911880" h="1433364">
                  <a:moveTo>
                    <a:pt x="100623" y="0"/>
                  </a:moveTo>
                  <a:lnTo>
                    <a:pt x="811256" y="0"/>
                  </a:lnTo>
                  <a:cubicBezTo>
                    <a:pt x="837943" y="0"/>
                    <a:pt x="863537" y="10601"/>
                    <a:pt x="882408" y="29472"/>
                  </a:cubicBezTo>
                  <a:cubicBezTo>
                    <a:pt x="901278" y="48342"/>
                    <a:pt x="911880" y="73936"/>
                    <a:pt x="911880" y="100623"/>
                  </a:cubicBezTo>
                  <a:lnTo>
                    <a:pt x="911880" y="1332741"/>
                  </a:lnTo>
                  <a:cubicBezTo>
                    <a:pt x="911880" y="1359428"/>
                    <a:pt x="901278" y="1385022"/>
                    <a:pt x="882408" y="1403892"/>
                  </a:cubicBezTo>
                  <a:cubicBezTo>
                    <a:pt x="863537" y="1422763"/>
                    <a:pt x="837943" y="1433364"/>
                    <a:pt x="811256" y="1433364"/>
                  </a:cubicBezTo>
                  <a:lnTo>
                    <a:pt x="100623" y="1433364"/>
                  </a:lnTo>
                  <a:cubicBezTo>
                    <a:pt x="73936" y="1433364"/>
                    <a:pt x="48342" y="1422763"/>
                    <a:pt x="29472" y="1403892"/>
                  </a:cubicBezTo>
                  <a:cubicBezTo>
                    <a:pt x="10601" y="1385022"/>
                    <a:pt x="0" y="1359428"/>
                    <a:pt x="0" y="1332741"/>
                  </a:cubicBezTo>
                  <a:lnTo>
                    <a:pt x="0" y="100623"/>
                  </a:lnTo>
                  <a:cubicBezTo>
                    <a:pt x="0" y="73936"/>
                    <a:pt x="10601" y="48342"/>
                    <a:pt x="29472" y="29472"/>
                  </a:cubicBezTo>
                  <a:cubicBezTo>
                    <a:pt x="48342" y="10601"/>
                    <a:pt x="73936" y="0"/>
                    <a:pt x="100623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835602" y="8955832"/>
            <a:ext cx="4986275" cy="1103213"/>
          </a:xfrm>
          <a:custGeom>
            <a:avLst/>
            <a:gdLst/>
            <a:ahLst/>
            <a:cxnLst/>
            <a:rect l="l" t="t" r="r" b="b"/>
            <a:pathLst>
              <a:path w="4986275" h="1103213">
                <a:moveTo>
                  <a:pt x="0" y="0"/>
                </a:moveTo>
                <a:lnTo>
                  <a:pt x="4986275" y="0"/>
                </a:lnTo>
                <a:lnTo>
                  <a:pt x="4986275" y="1103214"/>
                </a:lnTo>
                <a:lnTo>
                  <a:pt x="0" y="1103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9543797" y="4004560"/>
            <a:ext cx="3462293" cy="5442304"/>
            <a:chOff x="0" y="0"/>
            <a:chExt cx="911880" cy="14333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1880" cy="1433364"/>
            </a:xfrm>
            <a:custGeom>
              <a:avLst/>
              <a:gdLst/>
              <a:ahLst/>
              <a:cxnLst/>
              <a:rect l="l" t="t" r="r" b="b"/>
              <a:pathLst>
                <a:path w="911880" h="1433364">
                  <a:moveTo>
                    <a:pt x="100623" y="0"/>
                  </a:moveTo>
                  <a:lnTo>
                    <a:pt x="811256" y="0"/>
                  </a:lnTo>
                  <a:cubicBezTo>
                    <a:pt x="837943" y="0"/>
                    <a:pt x="863537" y="10601"/>
                    <a:pt x="882408" y="29472"/>
                  </a:cubicBezTo>
                  <a:cubicBezTo>
                    <a:pt x="901278" y="48342"/>
                    <a:pt x="911880" y="73936"/>
                    <a:pt x="911880" y="100623"/>
                  </a:cubicBezTo>
                  <a:lnTo>
                    <a:pt x="911880" y="1332741"/>
                  </a:lnTo>
                  <a:cubicBezTo>
                    <a:pt x="911880" y="1359428"/>
                    <a:pt x="901278" y="1385022"/>
                    <a:pt x="882408" y="1403892"/>
                  </a:cubicBezTo>
                  <a:cubicBezTo>
                    <a:pt x="863537" y="1422763"/>
                    <a:pt x="837943" y="1433364"/>
                    <a:pt x="811256" y="1433364"/>
                  </a:cubicBezTo>
                  <a:lnTo>
                    <a:pt x="100623" y="1433364"/>
                  </a:lnTo>
                  <a:cubicBezTo>
                    <a:pt x="73936" y="1433364"/>
                    <a:pt x="48342" y="1422763"/>
                    <a:pt x="29472" y="1403892"/>
                  </a:cubicBezTo>
                  <a:cubicBezTo>
                    <a:pt x="10601" y="1385022"/>
                    <a:pt x="0" y="1359428"/>
                    <a:pt x="0" y="1332741"/>
                  </a:cubicBezTo>
                  <a:lnTo>
                    <a:pt x="0" y="100623"/>
                  </a:lnTo>
                  <a:cubicBezTo>
                    <a:pt x="0" y="73936"/>
                    <a:pt x="10601" y="48342"/>
                    <a:pt x="29472" y="29472"/>
                  </a:cubicBezTo>
                  <a:cubicBezTo>
                    <a:pt x="48342" y="10601"/>
                    <a:pt x="73936" y="0"/>
                    <a:pt x="100623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791808" y="8895257"/>
            <a:ext cx="4986275" cy="1103213"/>
          </a:xfrm>
          <a:custGeom>
            <a:avLst/>
            <a:gdLst/>
            <a:ahLst/>
            <a:cxnLst/>
            <a:rect l="l" t="t" r="r" b="b"/>
            <a:pathLst>
              <a:path w="4986275" h="1103213">
                <a:moveTo>
                  <a:pt x="0" y="0"/>
                </a:moveTo>
                <a:lnTo>
                  <a:pt x="4986276" y="0"/>
                </a:lnTo>
                <a:lnTo>
                  <a:pt x="4986276" y="1103214"/>
                </a:lnTo>
                <a:lnTo>
                  <a:pt x="0" y="1103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5" name="Group 15"/>
          <p:cNvGrpSpPr/>
          <p:nvPr/>
        </p:nvGrpSpPr>
        <p:grpSpPr>
          <a:xfrm>
            <a:off x="13545846" y="4004560"/>
            <a:ext cx="3462293" cy="5442304"/>
            <a:chOff x="0" y="0"/>
            <a:chExt cx="911880" cy="14333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1880" cy="1433364"/>
            </a:xfrm>
            <a:custGeom>
              <a:avLst/>
              <a:gdLst/>
              <a:ahLst/>
              <a:cxnLst/>
              <a:rect l="l" t="t" r="r" b="b"/>
              <a:pathLst>
                <a:path w="911880" h="1433364">
                  <a:moveTo>
                    <a:pt x="100623" y="0"/>
                  </a:moveTo>
                  <a:lnTo>
                    <a:pt x="811256" y="0"/>
                  </a:lnTo>
                  <a:cubicBezTo>
                    <a:pt x="837943" y="0"/>
                    <a:pt x="863537" y="10601"/>
                    <a:pt x="882408" y="29472"/>
                  </a:cubicBezTo>
                  <a:cubicBezTo>
                    <a:pt x="901278" y="48342"/>
                    <a:pt x="911880" y="73936"/>
                    <a:pt x="911880" y="100623"/>
                  </a:cubicBezTo>
                  <a:lnTo>
                    <a:pt x="911880" y="1332741"/>
                  </a:lnTo>
                  <a:cubicBezTo>
                    <a:pt x="911880" y="1359428"/>
                    <a:pt x="901278" y="1385022"/>
                    <a:pt x="882408" y="1403892"/>
                  </a:cubicBezTo>
                  <a:cubicBezTo>
                    <a:pt x="863537" y="1422763"/>
                    <a:pt x="837943" y="1433364"/>
                    <a:pt x="811256" y="1433364"/>
                  </a:cubicBezTo>
                  <a:lnTo>
                    <a:pt x="100623" y="1433364"/>
                  </a:lnTo>
                  <a:cubicBezTo>
                    <a:pt x="73936" y="1433364"/>
                    <a:pt x="48342" y="1422763"/>
                    <a:pt x="29472" y="1403892"/>
                  </a:cubicBezTo>
                  <a:cubicBezTo>
                    <a:pt x="10601" y="1385022"/>
                    <a:pt x="0" y="1359428"/>
                    <a:pt x="0" y="1332741"/>
                  </a:cubicBezTo>
                  <a:lnTo>
                    <a:pt x="0" y="100623"/>
                  </a:lnTo>
                  <a:cubicBezTo>
                    <a:pt x="0" y="73936"/>
                    <a:pt x="10601" y="48342"/>
                    <a:pt x="29472" y="29472"/>
                  </a:cubicBezTo>
                  <a:cubicBezTo>
                    <a:pt x="48342" y="10601"/>
                    <a:pt x="73936" y="0"/>
                    <a:pt x="100623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flipH="1" flipV="1">
            <a:off x="-860294" y="-657328"/>
            <a:ext cx="19180951" cy="2757262"/>
          </a:xfrm>
          <a:custGeom>
            <a:avLst/>
            <a:gdLst/>
            <a:ahLst/>
            <a:cxnLst/>
            <a:rect l="l" t="t" r="r" b="b"/>
            <a:pathLst>
              <a:path w="19180951" h="2757262">
                <a:moveTo>
                  <a:pt x="19180952" y="2757262"/>
                </a:moveTo>
                <a:lnTo>
                  <a:pt x="0" y="2757262"/>
                </a:lnTo>
                <a:lnTo>
                  <a:pt x="0" y="0"/>
                </a:lnTo>
                <a:lnTo>
                  <a:pt x="19180952" y="0"/>
                </a:lnTo>
                <a:lnTo>
                  <a:pt x="19180952" y="2757262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12394369" y="444811"/>
            <a:ext cx="6525944" cy="1167778"/>
            <a:chOff x="0" y="0"/>
            <a:chExt cx="1718767" cy="30756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18767" cy="307563"/>
            </a:xfrm>
            <a:custGeom>
              <a:avLst/>
              <a:gdLst/>
              <a:ahLst/>
              <a:cxnLst/>
              <a:rect l="l" t="t" r="r" b="b"/>
              <a:pathLst>
                <a:path w="1718767" h="307563">
                  <a:moveTo>
                    <a:pt x="60503" y="0"/>
                  </a:moveTo>
                  <a:lnTo>
                    <a:pt x="1658264" y="0"/>
                  </a:lnTo>
                  <a:cubicBezTo>
                    <a:pt x="1674311" y="0"/>
                    <a:pt x="1689700" y="6374"/>
                    <a:pt x="1701046" y="17721"/>
                  </a:cubicBezTo>
                  <a:cubicBezTo>
                    <a:pt x="1712393" y="29067"/>
                    <a:pt x="1718767" y="44456"/>
                    <a:pt x="1718767" y="60503"/>
                  </a:cubicBezTo>
                  <a:lnTo>
                    <a:pt x="1718767" y="247060"/>
                  </a:lnTo>
                  <a:cubicBezTo>
                    <a:pt x="1718767" y="280475"/>
                    <a:pt x="1691679" y="307563"/>
                    <a:pt x="1658264" y="307563"/>
                  </a:cubicBezTo>
                  <a:lnTo>
                    <a:pt x="60503" y="307563"/>
                  </a:lnTo>
                  <a:cubicBezTo>
                    <a:pt x="44456" y="307563"/>
                    <a:pt x="29067" y="301189"/>
                    <a:pt x="17721" y="289842"/>
                  </a:cubicBezTo>
                  <a:cubicBezTo>
                    <a:pt x="6374" y="278496"/>
                    <a:pt x="0" y="263107"/>
                    <a:pt x="0" y="247060"/>
                  </a:cubicBezTo>
                  <a:lnTo>
                    <a:pt x="0" y="60503"/>
                  </a:lnTo>
                  <a:cubicBezTo>
                    <a:pt x="0" y="27088"/>
                    <a:pt x="27088" y="0"/>
                    <a:pt x="6050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785840" y="6334315"/>
            <a:ext cx="2450334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99" dirty="0" err="1">
                <a:solidFill>
                  <a:srgbClr val="FFFFFF"/>
                </a:solidFill>
                <a:latin typeface="Poppins"/>
              </a:rPr>
              <a:t>Septembre</a:t>
            </a:r>
            <a:r>
              <a:rPr lang="en-US" sz="1699" dirty="0">
                <a:solidFill>
                  <a:srgbClr val="FFFFFF"/>
                </a:solidFill>
                <a:latin typeface="Poppins"/>
              </a:rPr>
              <a:t> à mars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endParaRPr lang="en-US" sz="16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972439" y="637201"/>
            <a:ext cx="4913339" cy="59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"/>
              </a:rPr>
              <a:t>PROJETS DE L’ANNEE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63142" y="5702761"/>
            <a:ext cx="324326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anva Sans Bold"/>
              </a:rPr>
              <a:t>KERMESSE</a:t>
            </a:r>
          </a:p>
        </p:txBody>
      </p:sp>
      <p:sp>
        <p:nvSpPr>
          <p:cNvPr id="50" name="TextBox 35">
            <a:extLst>
              <a:ext uri="{FF2B5EF4-FFF2-40B4-BE49-F238E27FC236}">
                <a16:creationId xmlns:a16="http://schemas.microsoft.com/office/drawing/2014/main" id="{D5F16F0A-B74C-DF48-FDA5-8FB8D48D758D}"/>
              </a:ext>
            </a:extLst>
          </p:cNvPr>
          <p:cNvSpPr txBox="1"/>
          <p:nvPr/>
        </p:nvSpPr>
        <p:spPr>
          <a:xfrm>
            <a:off x="5355325" y="5709523"/>
            <a:ext cx="324326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anva Sans Bold"/>
              </a:rPr>
              <a:t>SEMAINE DES APEL</a:t>
            </a:r>
          </a:p>
        </p:txBody>
      </p:sp>
      <p:sp>
        <p:nvSpPr>
          <p:cNvPr id="51" name="TextBox 29">
            <a:extLst>
              <a:ext uri="{FF2B5EF4-FFF2-40B4-BE49-F238E27FC236}">
                <a16:creationId xmlns:a16="http://schemas.microsoft.com/office/drawing/2014/main" id="{6982526B-84D2-1239-0E45-2A154E9000EE}"/>
              </a:ext>
            </a:extLst>
          </p:cNvPr>
          <p:cNvSpPr txBox="1"/>
          <p:nvPr/>
        </p:nvSpPr>
        <p:spPr>
          <a:xfrm>
            <a:off x="5488193" y="6432584"/>
            <a:ext cx="2450334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99" dirty="0" err="1">
                <a:solidFill>
                  <a:srgbClr val="FFFFFF"/>
                </a:solidFill>
                <a:latin typeface="Poppins"/>
              </a:rPr>
              <a:t>Septembre</a:t>
            </a:r>
            <a:r>
              <a:rPr lang="en-US" sz="1699" dirty="0">
                <a:solidFill>
                  <a:srgbClr val="FFFFFF"/>
                </a:solidFill>
                <a:latin typeface="Poppins"/>
              </a:rPr>
              <a:t> à mars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endParaRPr lang="en-US" sz="1699" dirty="0">
              <a:solidFill>
                <a:srgbClr val="FFFFFF"/>
              </a:solidFill>
              <a:latin typeface="Poppins"/>
            </a:endParaRPr>
          </a:p>
        </p:txBody>
      </p:sp>
      <p:pic>
        <p:nvPicPr>
          <p:cNvPr id="54" name="Image 53" descr="Une image contenant intérieur, table, mug, vaisselle&#10;&#10;Description générée automatiquement">
            <a:extLst>
              <a:ext uri="{FF2B5EF4-FFF2-40B4-BE49-F238E27FC236}">
                <a16:creationId xmlns:a16="http://schemas.microsoft.com/office/drawing/2014/main" id="{C2F00210-CE65-0054-E4E7-EE71E56750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73" y="2731749"/>
            <a:ext cx="2551347" cy="2121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Image 55" descr="Une image contenant texte, Visage humain, sourire, clipart&#10;&#10;Description générée automatiquement">
            <a:extLst>
              <a:ext uri="{FF2B5EF4-FFF2-40B4-BE49-F238E27FC236}">
                <a16:creationId xmlns:a16="http://schemas.microsoft.com/office/drawing/2014/main" id="{315FD634-3C65-2B05-5A17-DBFAC39DBA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3"/>
          <a:stretch/>
        </p:blipFill>
        <p:spPr>
          <a:xfrm>
            <a:off x="5731769" y="2846349"/>
            <a:ext cx="2623225" cy="2239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86F245C5-2D1D-B1E4-DD14-3E9DBC3944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381" y="3009964"/>
            <a:ext cx="2844715" cy="2133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TextBox 35">
            <a:extLst>
              <a:ext uri="{FF2B5EF4-FFF2-40B4-BE49-F238E27FC236}">
                <a16:creationId xmlns:a16="http://schemas.microsoft.com/office/drawing/2014/main" id="{389CB8FF-823B-5E69-78C5-B62227F4678C}"/>
              </a:ext>
            </a:extLst>
          </p:cNvPr>
          <p:cNvSpPr txBox="1"/>
          <p:nvPr/>
        </p:nvSpPr>
        <p:spPr>
          <a:xfrm>
            <a:off x="9653312" y="5694804"/>
            <a:ext cx="324326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anva Sans Bold"/>
              </a:rPr>
              <a:t>KERMESSE</a:t>
            </a:r>
          </a:p>
        </p:txBody>
      </p:sp>
      <p:sp>
        <p:nvSpPr>
          <p:cNvPr id="59" name="TextBox 35">
            <a:extLst>
              <a:ext uri="{FF2B5EF4-FFF2-40B4-BE49-F238E27FC236}">
                <a16:creationId xmlns:a16="http://schemas.microsoft.com/office/drawing/2014/main" id="{67BF3815-3E1E-1423-AC8D-7507E7CF1933}"/>
              </a:ext>
            </a:extLst>
          </p:cNvPr>
          <p:cNvSpPr txBox="1"/>
          <p:nvPr/>
        </p:nvSpPr>
        <p:spPr>
          <a:xfrm>
            <a:off x="13467264" y="5601858"/>
            <a:ext cx="324326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anva Sans Bold"/>
              </a:rPr>
              <a:t>KERMESSE</a:t>
            </a:r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id="{EEB0CA91-9227-311C-3EC1-C33BA19CB3BD}"/>
              </a:ext>
            </a:extLst>
          </p:cNvPr>
          <p:cNvSpPr txBox="1"/>
          <p:nvPr/>
        </p:nvSpPr>
        <p:spPr>
          <a:xfrm>
            <a:off x="10049776" y="6362494"/>
            <a:ext cx="2450334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99" dirty="0" err="1">
                <a:solidFill>
                  <a:srgbClr val="FFFFFF"/>
                </a:solidFill>
                <a:latin typeface="Poppins"/>
              </a:rPr>
              <a:t>Septembre</a:t>
            </a:r>
            <a:r>
              <a:rPr lang="en-US" sz="1699" dirty="0">
                <a:solidFill>
                  <a:srgbClr val="FFFFFF"/>
                </a:solidFill>
                <a:latin typeface="Poppins"/>
              </a:rPr>
              <a:t> à mars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endParaRPr lang="en-US" sz="16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61" name="TextBox 29">
            <a:extLst>
              <a:ext uri="{FF2B5EF4-FFF2-40B4-BE49-F238E27FC236}">
                <a16:creationId xmlns:a16="http://schemas.microsoft.com/office/drawing/2014/main" id="{03BA5806-42B5-6C66-1A83-021701E3CBD1}"/>
              </a:ext>
            </a:extLst>
          </p:cNvPr>
          <p:cNvSpPr txBox="1"/>
          <p:nvPr/>
        </p:nvSpPr>
        <p:spPr>
          <a:xfrm>
            <a:off x="13984753" y="6353122"/>
            <a:ext cx="2450334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99" dirty="0" err="1">
                <a:solidFill>
                  <a:srgbClr val="FFFFFF"/>
                </a:solidFill>
                <a:latin typeface="Poppins"/>
              </a:rPr>
              <a:t>Septembre</a:t>
            </a:r>
            <a:r>
              <a:rPr lang="en-US" sz="1699" dirty="0">
                <a:solidFill>
                  <a:srgbClr val="FFFFFF"/>
                </a:solidFill>
                <a:latin typeface="Poppins"/>
              </a:rPr>
              <a:t> à mars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endParaRPr lang="en-US" sz="1699" dirty="0">
              <a:solidFill>
                <a:srgbClr val="FFFFFF"/>
              </a:solidFill>
              <a:latin typeface="Poppins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E3F32D33-17EB-285E-2600-BD5EB909A3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42869" r="32240" b="18030"/>
          <a:stretch/>
        </p:blipFill>
        <p:spPr>
          <a:xfrm>
            <a:off x="13984753" y="3068635"/>
            <a:ext cx="2684518" cy="2201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870" y="8946307"/>
            <a:ext cx="4986275" cy="1103213"/>
          </a:xfrm>
          <a:custGeom>
            <a:avLst/>
            <a:gdLst/>
            <a:ahLst/>
            <a:cxnLst/>
            <a:rect l="l" t="t" r="r" b="b"/>
            <a:pathLst>
              <a:path w="4986275" h="1103213">
                <a:moveTo>
                  <a:pt x="0" y="0"/>
                </a:moveTo>
                <a:lnTo>
                  <a:pt x="4986276" y="0"/>
                </a:lnTo>
                <a:lnTo>
                  <a:pt x="4986276" y="1103214"/>
                </a:lnTo>
                <a:lnTo>
                  <a:pt x="0" y="1103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271885" y="4004560"/>
            <a:ext cx="3462293" cy="5442304"/>
            <a:chOff x="0" y="0"/>
            <a:chExt cx="911880" cy="1433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1880" cy="1433364"/>
            </a:xfrm>
            <a:custGeom>
              <a:avLst/>
              <a:gdLst/>
              <a:ahLst/>
              <a:cxnLst/>
              <a:rect l="l" t="t" r="r" b="b"/>
              <a:pathLst>
                <a:path w="911880" h="1433364">
                  <a:moveTo>
                    <a:pt x="100623" y="0"/>
                  </a:moveTo>
                  <a:lnTo>
                    <a:pt x="811256" y="0"/>
                  </a:lnTo>
                  <a:cubicBezTo>
                    <a:pt x="837943" y="0"/>
                    <a:pt x="863537" y="10601"/>
                    <a:pt x="882408" y="29472"/>
                  </a:cubicBezTo>
                  <a:cubicBezTo>
                    <a:pt x="901278" y="48342"/>
                    <a:pt x="911880" y="73936"/>
                    <a:pt x="911880" y="100623"/>
                  </a:cubicBezTo>
                  <a:lnTo>
                    <a:pt x="911880" y="1332741"/>
                  </a:lnTo>
                  <a:cubicBezTo>
                    <a:pt x="911880" y="1359428"/>
                    <a:pt x="901278" y="1385022"/>
                    <a:pt x="882408" y="1403892"/>
                  </a:cubicBezTo>
                  <a:cubicBezTo>
                    <a:pt x="863537" y="1422763"/>
                    <a:pt x="837943" y="1433364"/>
                    <a:pt x="811256" y="1433364"/>
                  </a:cubicBezTo>
                  <a:lnTo>
                    <a:pt x="100623" y="1433364"/>
                  </a:lnTo>
                  <a:cubicBezTo>
                    <a:pt x="73936" y="1433364"/>
                    <a:pt x="48342" y="1422763"/>
                    <a:pt x="29472" y="1403892"/>
                  </a:cubicBezTo>
                  <a:cubicBezTo>
                    <a:pt x="10601" y="1385022"/>
                    <a:pt x="0" y="1359428"/>
                    <a:pt x="0" y="1332741"/>
                  </a:cubicBezTo>
                  <a:lnTo>
                    <a:pt x="0" y="100623"/>
                  </a:lnTo>
                  <a:cubicBezTo>
                    <a:pt x="0" y="73936"/>
                    <a:pt x="10601" y="48342"/>
                    <a:pt x="29472" y="29472"/>
                  </a:cubicBezTo>
                  <a:cubicBezTo>
                    <a:pt x="48342" y="10601"/>
                    <a:pt x="73936" y="0"/>
                    <a:pt x="100623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21273" y="8895257"/>
            <a:ext cx="4986275" cy="1103213"/>
          </a:xfrm>
          <a:custGeom>
            <a:avLst/>
            <a:gdLst/>
            <a:ahLst/>
            <a:cxnLst/>
            <a:rect l="l" t="t" r="r" b="b"/>
            <a:pathLst>
              <a:path w="4986275" h="1103213">
                <a:moveTo>
                  <a:pt x="0" y="0"/>
                </a:moveTo>
                <a:lnTo>
                  <a:pt x="4986275" y="0"/>
                </a:lnTo>
                <a:lnTo>
                  <a:pt x="4986275" y="1103214"/>
                </a:lnTo>
                <a:lnTo>
                  <a:pt x="0" y="1103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5283264" y="4004560"/>
            <a:ext cx="3462293" cy="5442304"/>
            <a:chOff x="0" y="0"/>
            <a:chExt cx="911880" cy="14333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11880" cy="1433364"/>
            </a:xfrm>
            <a:custGeom>
              <a:avLst/>
              <a:gdLst/>
              <a:ahLst/>
              <a:cxnLst/>
              <a:rect l="l" t="t" r="r" b="b"/>
              <a:pathLst>
                <a:path w="911880" h="1433364">
                  <a:moveTo>
                    <a:pt x="100623" y="0"/>
                  </a:moveTo>
                  <a:lnTo>
                    <a:pt x="811256" y="0"/>
                  </a:lnTo>
                  <a:cubicBezTo>
                    <a:pt x="837943" y="0"/>
                    <a:pt x="863537" y="10601"/>
                    <a:pt x="882408" y="29472"/>
                  </a:cubicBezTo>
                  <a:cubicBezTo>
                    <a:pt x="901278" y="48342"/>
                    <a:pt x="911880" y="73936"/>
                    <a:pt x="911880" y="100623"/>
                  </a:cubicBezTo>
                  <a:lnTo>
                    <a:pt x="911880" y="1332741"/>
                  </a:lnTo>
                  <a:cubicBezTo>
                    <a:pt x="911880" y="1359428"/>
                    <a:pt x="901278" y="1385022"/>
                    <a:pt x="882408" y="1403892"/>
                  </a:cubicBezTo>
                  <a:cubicBezTo>
                    <a:pt x="863537" y="1422763"/>
                    <a:pt x="837943" y="1433364"/>
                    <a:pt x="811256" y="1433364"/>
                  </a:cubicBezTo>
                  <a:lnTo>
                    <a:pt x="100623" y="1433364"/>
                  </a:lnTo>
                  <a:cubicBezTo>
                    <a:pt x="73936" y="1433364"/>
                    <a:pt x="48342" y="1422763"/>
                    <a:pt x="29472" y="1403892"/>
                  </a:cubicBezTo>
                  <a:cubicBezTo>
                    <a:pt x="10601" y="1385022"/>
                    <a:pt x="0" y="1359428"/>
                    <a:pt x="0" y="1332741"/>
                  </a:cubicBezTo>
                  <a:lnTo>
                    <a:pt x="0" y="100623"/>
                  </a:lnTo>
                  <a:cubicBezTo>
                    <a:pt x="0" y="73936"/>
                    <a:pt x="10601" y="48342"/>
                    <a:pt x="29472" y="29472"/>
                  </a:cubicBezTo>
                  <a:cubicBezTo>
                    <a:pt x="48342" y="10601"/>
                    <a:pt x="73936" y="0"/>
                    <a:pt x="100623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835602" y="8955832"/>
            <a:ext cx="4986275" cy="1103213"/>
          </a:xfrm>
          <a:custGeom>
            <a:avLst/>
            <a:gdLst/>
            <a:ahLst/>
            <a:cxnLst/>
            <a:rect l="l" t="t" r="r" b="b"/>
            <a:pathLst>
              <a:path w="4986275" h="1103213">
                <a:moveTo>
                  <a:pt x="0" y="0"/>
                </a:moveTo>
                <a:lnTo>
                  <a:pt x="4986275" y="0"/>
                </a:lnTo>
                <a:lnTo>
                  <a:pt x="4986275" y="1103214"/>
                </a:lnTo>
                <a:lnTo>
                  <a:pt x="0" y="1103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9543797" y="4004560"/>
            <a:ext cx="3462293" cy="5442304"/>
            <a:chOff x="0" y="0"/>
            <a:chExt cx="911880" cy="14333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1880" cy="1433364"/>
            </a:xfrm>
            <a:custGeom>
              <a:avLst/>
              <a:gdLst/>
              <a:ahLst/>
              <a:cxnLst/>
              <a:rect l="l" t="t" r="r" b="b"/>
              <a:pathLst>
                <a:path w="911880" h="1433364">
                  <a:moveTo>
                    <a:pt x="100623" y="0"/>
                  </a:moveTo>
                  <a:lnTo>
                    <a:pt x="811256" y="0"/>
                  </a:lnTo>
                  <a:cubicBezTo>
                    <a:pt x="837943" y="0"/>
                    <a:pt x="863537" y="10601"/>
                    <a:pt x="882408" y="29472"/>
                  </a:cubicBezTo>
                  <a:cubicBezTo>
                    <a:pt x="901278" y="48342"/>
                    <a:pt x="911880" y="73936"/>
                    <a:pt x="911880" y="100623"/>
                  </a:cubicBezTo>
                  <a:lnTo>
                    <a:pt x="911880" y="1332741"/>
                  </a:lnTo>
                  <a:cubicBezTo>
                    <a:pt x="911880" y="1359428"/>
                    <a:pt x="901278" y="1385022"/>
                    <a:pt x="882408" y="1403892"/>
                  </a:cubicBezTo>
                  <a:cubicBezTo>
                    <a:pt x="863537" y="1422763"/>
                    <a:pt x="837943" y="1433364"/>
                    <a:pt x="811256" y="1433364"/>
                  </a:cubicBezTo>
                  <a:lnTo>
                    <a:pt x="100623" y="1433364"/>
                  </a:lnTo>
                  <a:cubicBezTo>
                    <a:pt x="73936" y="1433364"/>
                    <a:pt x="48342" y="1422763"/>
                    <a:pt x="29472" y="1403892"/>
                  </a:cubicBezTo>
                  <a:cubicBezTo>
                    <a:pt x="10601" y="1385022"/>
                    <a:pt x="0" y="1359428"/>
                    <a:pt x="0" y="1332741"/>
                  </a:cubicBezTo>
                  <a:lnTo>
                    <a:pt x="0" y="100623"/>
                  </a:lnTo>
                  <a:cubicBezTo>
                    <a:pt x="0" y="73936"/>
                    <a:pt x="10601" y="48342"/>
                    <a:pt x="29472" y="29472"/>
                  </a:cubicBezTo>
                  <a:cubicBezTo>
                    <a:pt x="48342" y="10601"/>
                    <a:pt x="73936" y="0"/>
                    <a:pt x="100623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791808" y="8895257"/>
            <a:ext cx="4986275" cy="1103213"/>
          </a:xfrm>
          <a:custGeom>
            <a:avLst/>
            <a:gdLst/>
            <a:ahLst/>
            <a:cxnLst/>
            <a:rect l="l" t="t" r="r" b="b"/>
            <a:pathLst>
              <a:path w="4986275" h="1103213">
                <a:moveTo>
                  <a:pt x="0" y="0"/>
                </a:moveTo>
                <a:lnTo>
                  <a:pt x="4986276" y="0"/>
                </a:lnTo>
                <a:lnTo>
                  <a:pt x="4986276" y="1103214"/>
                </a:lnTo>
                <a:lnTo>
                  <a:pt x="0" y="1103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5" name="Group 15"/>
          <p:cNvGrpSpPr/>
          <p:nvPr/>
        </p:nvGrpSpPr>
        <p:grpSpPr>
          <a:xfrm>
            <a:off x="13545846" y="4004560"/>
            <a:ext cx="3462293" cy="5442304"/>
            <a:chOff x="0" y="0"/>
            <a:chExt cx="911880" cy="14333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1880" cy="1433364"/>
            </a:xfrm>
            <a:custGeom>
              <a:avLst/>
              <a:gdLst/>
              <a:ahLst/>
              <a:cxnLst/>
              <a:rect l="l" t="t" r="r" b="b"/>
              <a:pathLst>
                <a:path w="911880" h="1433364">
                  <a:moveTo>
                    <a:pt x="100623" y="0"/>
                  </a:moveTo>
                  <a:lnTo>
                    <a:pt x="811256" y="0"/>
                  </a:lnTo>
                  <a:cubicBezTo>
                    <a:pt x="837943" y="0"/>
                    <a:pt x="863537" y="10601"/>
                    <a:pt x="882408" y="29472"/>
                  </a:cubicBezTo>
                  <a:cubicBezTo>
                    <a:pt x="901278" y="48342"/>
                    <a:pt x="911880" y="73936"/>
                    <a:pt x="911880" y="100623"/>
                  </a:cubicBezTo>
                  <a:lnTo>
                    <a:pt x="911880" y="1332741"/>
                  </a:lnTo>
                  <a:cubicBezTo>
                    <a:pt x="911880" y="1359428"/>
                    <a:pt x="901278" y="1385022"/>
                    <a:pt x="882408" y="1403892"/>
                  </a:cubicBezTo>
                  <a:cubicBezTo>
                    <a:pt x="863537" y="1422763"/>
                    <a:pt x="837943" y="1433364"/>
                    <a:pt x="811256" y="1433364"/>
                  </a:cubicBezTo>
                  <a:lnTo>
                    <a:pt x="100623" y="1433364"/>
                  </a:lnTo>
                  <a:cubicBezTo>
                    <a:pt x="73936" y="1433364"/>
                    <a:pt x="48342" y="1422763"/>
                    <a:pt x="29472" y="1403892"/>
                  </a:cubicBezTo>
                  <a:cubicBezTo>
                    <a:pt x="10601" y="1385022"/>
                    <a:pt x="0" y="1359428"/>
                    <a:pt x="0" y="1332741"/>
                  </a:cubicBezTo>
                  <a:lnTo>
                    <a:pt x="0" y="100623"/>
                  </a:lnTo>
                  <a:cubicBezTo>
                    <a:pt x="0" y="73936"/>
                    <a:pt x="10601" y="48342"/>
                    <a:pt x="29472" y="29472"/>
                  </a:cubicBezTo>
                  <a:cubicBezTo>
                    <a:pt x="48342" y="10601"/>
                    <a:pt x="73936" y="0"/>
                    <a:pt x="100623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flipH="1" flipV="1">
            <a:off x="-860294" y="-657328"/>
            <a:ext cx="19180951" cy="2757262"/>
          </a:xfrm>
          <a:custGeom>
            <a:avLst/>
            <a:gdLst/>
            <a:ahLst/>
            <a:cxnLst/>
            <a:rect l="l" t="t" r="r" b="b"/>
            <a:pathLst>
              <a:path w="19180951" h="2757262">
                <a:moveTo>
                  <a:pt x="19180952" y="2757262"/>
                </a:moveTo>
                <a:lnTo>
                  <a:pt x="0" y="2757262"/>
                </a:lnTo>
                <a:lnTo>
                  <a:pt x="0" y="0"/>
                </a:lnTo>
                <a:lnTo>
                  <a:pt x="19180952" y="0"/>
                </a:lnTo>
                <a:lnTo>
                  <a:pt x="19180952" y="2757262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19"/>
          <p:cNvGrpSpPr/>
          <p:nvPr/>
        </p:nvGrpSpPr>
        <p:grpSpPr>
          <a:xfrm>
            <a:off x="12394369" y="444811"/>
            <a:ext cx="6525944" cy="1167778"/>
            <a:chOff x="0" y="0"/>
            <a:chExt cx="1718767" cy="30756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18767" cy="307563"/>
            </a:xfrm>
            <a:custGeom>
              <a:avLst/>
              <a:gdLst/>
              <a:ahLst/>
              <a:cxnLst/>
              <a:rect l="l" t="t" r="r" b="b"/>
              <a:pathLst>
                <a:path w="1718767" h="307563">
                  <a:moveTo>
                    <a:pt x="60503" y="0"/>
                  </a:moveTo>
                  <a:lnTo>
                    <a:pt x="1658264" y="0"/>
                  </a:lnTo>
                  <a:cubicBezTo>
                    <a:pt x="1674311" y="0"/>
                    <a:pt x="1689700" y="6374"/>
                    <a:pt x="1701046" y="17721"/>
                  </a:cubicBezTo>
                  <a:cubicBezTo>
                    <a:pt x="1712393" y="29067"/>
                    <a:pt x="1718767" y="44456"/>
                    <a:pt x="1718767" y="60503"/>
                  </a:cubicBezTo>
                  <a:lnTo>
                    <a:pt x="1718767" y="247060"/>
                  </a:lnTo>
                  <a:cubicBezTo>
                    <a:pt x="1718767" y="280475"/>
                    <a:pt x="1691679" y="307563"/>
                    <a:pt x="1658264" y="307563"/>
                  </a:cubicBezTo>
                  <a:lnTo>
                    <a:pt x="60503" y="307563"/>
                  </a:lnTo>
                  <a:cubicBezTo>
                    <a:pt x="44456" y="307563"/>
                    <a:pt x="29067" y="301189"/>
                    <a:pt x="17721" y="289842"/>
                  </a:cubicBezTo>
                  <a:cubicBezTo>
                    <a:pt x="6374" y="278496"/>
                    <a:pt x="0" y="263107"/>
                    <a:pt x="0" y="247060"/>
                  </a:cubicBezTo>
                  <a:lnTo>
                    <a:pt x="0" y="60503"/>
                  </a:lnTo>
                  <a:cubicBezTo>
                    <a:pt x="0" y="27088"/>
                    <a:pt x="27088" y="0"/>
                    <a:pt x="6050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785840" y="6334315"/>
            <a:ext cx="2450334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99" dirty="0" err="1">
                <a:solidFill>
                  <a:srgbClr val="FFFFFF"/>
                </a:solidFill>
                <a:latin typeface="Poppins"/>
              </a:rPr>
              <a:t>Septembre</a:t>
            </a:r>
            <a:r>
              <a:rPr lang="en-US" sz="1699" dirty="0">
                <a:solidFill>
                  <a:srgbClr val="FFFFFF"/>
                </a:solidFill>
                <a:latin typeface="Poppins"/>
              </a:rPr>
              <a:t> à mars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endParaRPr lang="en-US" sz="16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972439" y="637201"/>
            <a:ext cx="4913339" cy="59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"/>
              </a:rPr>
              <a:t>PROJETS DE L’ANNEE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63142" y="5702761"/>
            <a:ext cx="324326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anva Sans Bold"/>
              </a:rPr>
              <a:t>KERMESSE</a:t>
            </a:r>
          </a:p>
        </p:txBody>
      </p:sp>
      <p:sp>
        <p:nvSpPr>
          <p:cNvPr id="50" name="TextBox 35">
            <a:extLst>
              <a:ext uri="{FF2B5EF4-FFF2-40B4-BE49-F238E27FC236}">
                <a16:creationId xmlns:a16="http://schemas.microsoft.com/office/drawing/2014/main" id="{D5F16F0A-B74C-DF48-FDA5-8FB8D48D758D}"/>
              </a:ext>
            </a:extLst>
          </p:cNvPr>
          <p:cNvSpPr txBox="1"/>
          <p:nvPr/>
        </p:nvSpPr>
        <p:spPr>
          <a:xfrm>
            <a:off x="5355325" y="5709523"/>
            <a:ext cx="324326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anva Sans Bold"/>
              </a:rPr>
              <a:t>SEMAINE DES APEL</a:t>
            </a:r>
          </a:p>
        </p:txBody>
      </p:sp>
      <p:sp>
        <p:nvSpPr>
          <p:cNvPr id="51" name="TextBox 29">
            <a:extLst>
              <a:ext uri="{FF2B5EF4-FFF2-40B4-BE49-F238E27FC236}">
                <a16:creationId xmlns:a16="http://schemas.microsoft.com/office/drawing/2014/main" id="{6982526B-84D2-1239-0E45-2A154E9000EE}"/>
              </a:ext>
            </a:extLst>
          </p:cNvPr>
          <p:cNvSpPr txBox="1"/>
          <p:nvPr/>
        </p:nvSpPr>
        <p:spPr>
          <a:xfrm>
            <a:off x="5488193" y="6432584"/>
            <a:ext cx="2450334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99" dirty="0" err="1">
                <a:solidFill>
                  <a:srgbClr val="FFFFFF"/>
                </a:solidFill>
                <a:latin typeface="Poppins"/>
              </a:rPr>
              <a:t>Septembre</a:t>
            </a:r>
            <a:r>
              <a:rPr lang="en-US" sz="1699" dirty="0">
                <a:solidFill>
                  <a:srgbClr val="FFFFFF"/>
                </a:solidFill>
                <a:latin typeface="Poppins"/>
              </a:rPr>
              <a:t> à mars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endParaRPr lang="en-US" sz="1699" dirty="0">
              <a:solidFill>
                <a:srgbClr val="FFFFFF"/>
              </a:solidFill>
              <a:latin typeface="Poppins"/>
            </a:endParaRPr>
          </a:p>
        </p:txBody>
      </p:sp>
      <p:pic>
        <p:nvPicPr>
          <p:cNvPr id="54" name="Image 53" descr="Une image contenant intérieur, table, mug, vaisselle&#10;&#10;Description générée automatiquement">
            <a:extLst>
              <a:ext uri="{FF2B5EF4-FFF2-40B4-BE49-F238E27FC236}">
                <a16:creationId xmlns:a16="http://schemas.microsoft.com/office/drawing/2014/main" id="{C2F00210-CE65-0054-E4E7-EE71E56750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73" y="2731749"/>
            <a:ext cx="2551347" cy="2121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Image 55" descr="Une image contenant texte, Visage humain, sourire, clipart&#10;&#10;Description générée automatiquement">
            <a:extLst>
              <a:ext uri="{FF2B5EF4-FFF2-40B4-BE49-F238E27FC236}">
                <a16:creationId xmlns:a16="http://schemas.microsoft.com/office/drawing/2014/main" id="{315FD634-3C65-2B05-5A17-DBFAC39DBA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3"/>
          <a:stretch/>
        </p:blipFill>
        <p:spPr>
          <a:xfrm>
            <a:off x="5731769" y="2846349"/>
            <a:ext cx="2623225" cy="2239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86F245C5-2D1D-B1E4-DD14-3E9DBC3944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381" y="3009964"/>
            <a:ext cx="2844715" cy="2133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TextBox 35">
            <a:extLst>
              <a:ext uri="{FF2B5EF4-FFF2-40B4-BE49-F238E27FC236}">
                <a16:creationId xmlns:a16="http://schemas.microsoft.com/office/drawing/2014/main" id="{389CB8FF-823B-5E69-78C5-B62227F4678C}"/>
              </a:ext>
            </a:extLst>
          </p:cNvPr>
          <p:cNvSpPr txBox="1"/>
          <p:nvPr/>
        </p:nvSpPr>
        <p:spPr>
          <a:xfrm>
            <a:off x="9653312" y="5694804"/>
            <a:ext cx="324326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anva Sans Bold"/>
              </a:rPr>
              <a:t>KERMESSE</a:t>
            </a:r>
          </a:p>
        </p:txBody>
      </p:sp>
      <p:sp>
        <p:nvSpPr>
          <p:cNvPr id="59" name="TextBox 35">
            <a:extLst>
              <a:ext uri="{FF2B5EF4-FFF2-40B4-BE49-F238E27FC236}">
                <a16:creationId xmlns:a16="http://schemas.microsoft.com/office/drawing/2014/main" id="{67BF3815-3E1E-1423-AC8D-7507E7CF1933}"/>
              </a:ext>
            </a:extLst>
          </p:cNvPr>
          <p:cNvSpPr txBox="1"/>
          <p:nvPr/>
        </p:nvSpPr>
        <p:spPr>
          <a:xfrm>
            <a:off x="13467264" y="5601858"/>
            <a:ext cx="324326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anva Sans Bold"/>
              </a:rPr>
              <a:t>KERMESSE</a:t>
            </a:r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id="{EEB0CA91-9227-311C-3EC1-C33BA19CB3BD}"/>
              </a:ext>
            </a:extLst>
          </p:cNvPr>
          <p:cNvSpPr txBox="1"/>
          <p:nvPr/>
        </p:nvSpPr>
        <p:spPr>
          <a:xfrm>
            <a:off x="10049776" y="6362494"/>
            <a:ext cx="2450334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99" dirty="0" err="1">
                <a:solidFill>
                  <a:srgbClr val="FFFFFF"/>
                </a:solidFill>
                <a:latin typeface="Poppins"/>
              </a:rPr>
              <a:t>Septembre</a:t>
            </a:r>
            <a:r>
              <a:rPr lang="en-US" sz="1699" dirty="0">
                <a:solidFill>
                  <a:srgbClr val="FFFFFF"/>
                </a:solidFill>
                <a:latin typeface="Poppins"/>
              </a:rPr>
              <a:t> à mars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endParaRPr lang="en-US" sz="16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61" name="TextBox 29">
            <a:extLst>
              <a:ext uri="{FF2B5EF4-FFF2-40B4-BE49-F238E27FC236}">
                <a16:creationId xmlns:a16="http://schemas.microsoft.com/office/drawing/2014/main" id="{03BA5806-42B5-6C66-1A83-021701E3CBD1}"/>
              </a:ext>
            </a:extLst>
          </p:cNvPr>
          <p:cNvSpPr txBox="1"/>
          <p:nvPr/>
        </p:nvSpPr>
        <p:spPr>
          <a:xfrm>
            <a:off x="13984753" y="6353122"/>
            <a:ext cx="2450334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699" dirty="0" err="1">
                <a:solidFill>
                  <a:srgbClr val="FFFFFF"/>
                </a:solidFill>
                <a:latin typeface="Poppins"/>
              </a:rPr>
              <a:t>Septembre</a:t>
            </a:r>
            <a:r>
              <a:rPr lang="en-US" sz="1699" dirty="0">
                <a:solidFill>
                  <a:srgbClr val="FFFFFF"/>
                </a:solidFill>
                <a:latin typeface="Poppins"/>
              </a:rPr>
              <a:t> à mars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endParaRPr lang="en-US" sz="1699" dirty="0">
              <a:solidFill>
                <a:srgbClr val="FFFFFF"/>
              </a:solidFill>
              <a:latin typeface="Poppins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E3F32D33-17EB-285E-2600-BD5EB909A3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42869" r="32240" b="18030"/>
          <a:stretch/>
        </p:blipFill>
        <p:spPr>
          <a:xfrm>
            <a:off x="13984753" y="3068635"/>
            <a:ext cx="2684518" cy="2201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2353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35978" cy="10287000"/>
            <a:chOff x="0" y="0"/>
            <a:chExt cx="185309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53097" cy="2709333"/>
            </a:xfrm>
            <a:custGeom>
              <a:avLst/>
              <a:gdLst/>
              <a:ahLst/>
              <a:cxnLst/>
              <a:rect l="l" t="t" r="r" b="b"/>
              <a:pathLst>
                <a:path w="1853097" h="2709333">
                  <a:moveTo>
                    <a:pt x="0" y="0"/>
                  </a:moveTo>
                  <a:lnTo>
                    <a:pt x="1853097" y="0"/>
                  </a:lnTo>
                  <a:lnTo>
                    <a:pt x="1853097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65C8D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08033" y="5576988"/>
            <a:ext cx="517026" cy="518972"/>
          </a:xfrm>
          <a:custGeom>
            <a:avLst/>
            <a:gdLst/>
            <a:ahLst/>
            <a:cxnLst/>
            <a:rect l="l" t="t" r="r" b="b"/>
            <a:pathLst>
              <a:path w="517026" h="518972">
                <a:moveTo>
                  <a:pt x="0" y="0"/>
                </a:moveTo>
                <a:lnTo>
                  <a:pt x="517026" y="0"/>
                </a:lnTo>
                <a:lnTo>
                  <a:pt x="517026" y="518972"/>
                </a:lnTo>
                <a:lnTo>
                  <a:pt x="0" y="5189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557583" y="5667169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7" y="0"/>
                </a:lnTo>
                <a:lnTo>
                  <a:pt x="417927" y="314491"/>
                </a:lnTo>
                <a:lnTo>
                  <a:pt x="0" y="31449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508033" y="7877299"/>
            <a:ext cx="517026" cy="518972"/>
          </a:xfrm>
          <a:custGeom>
            <a:avLst/>
            <a:gdLst/>
            <a:ahLst/>
            <a:cxnLst/>
            <a:rect l="l" t="t" r="r" b="b"/>
            <a:pathLst>
              <a:path w="517026" h="518972">
                <a:moveTo>
                  <a:pt x="0" y="0"/>
                </a:moveTo>
                <a:lnTo>
                  <a:pt x="517026" y="0"/>
                </a:lnTo>
                <a:lnTo>
                  <a:pt x="517026" y="518972"/>
                </a:lnTo>
                <a:lnTo>
                  <a:pt x="0" y="5189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496020" y="6715085"/>
            <a:ext cx="541052" cy="543089"/>
          </a:xfrm>
          <a:custGeom>
            <a:avLst/>
            <a:gdLst/>
            <a:ahLst/>
            <a:cxnLst/>
            <a:rect l="l" t="t" r="r" b="b"/>
            <a:pathLst>
              <a:path w="541052" h="543089">
                <a:moveTo>
                  <a:pt x="0" y="0"/>
                </a:moveTo>
                <a:lnTo>
                  <a:pt x="541053" y="0"/>
                </a:lnTo>
                <a:lnTo>
                  <a:pt x="541053" y="543089"/>
                </a:lnTo>
                <a:lnTo>
                  <a:pt x="0" y="54308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0619145" y="7991599"/>
            <a:ext cx="393901" cy="296411"/>
          </a:xfrm>
          <a:custGeom>
            <a:avLst/>
            <a:gdLst/>
            <a:ahLst/>
            <a:cxnLst/>
            <a:rect l="l" t="t" r="r" b="b"/>
            <a:pathLst>
              <a:path w="393901" h="296411">
                <a:moveTo>
                  <a:pt x="0" y="0"/>
                </a:moveTo>
                <a:lnTo>
                  <a:pt x="393901" y="0"/>
                </a:lnTo>
                <a:lnTo>
                  <a:pt x="393901" y="296410"/>
                </a:lnTo>
                <a:lnTo>
                  <a:pt x="0" y="2964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0619145" y="6758031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8" y="0"/>
                </a:lnTo>
                <a:lnTo>
                  <a:pt x="417928" y="314490"/>
                </a:lnTo>
                <a:lnTo>
                  <a:pt x="0" y="31449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1704583" y="5391113"/>
            <a:ext cx="3327891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Contre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04583" y="6510381"/>
            <a:ext cx="3327891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Abstention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5085" y="947298"/>
            <a:ext cx="1870618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33"/>
              </a:lnSpc>
            </a:pPr>
            <a:r>
              <a:rPr lang="en-US" sz="6616" dirty="0">
                <a:solidFill>
                  <a:srgbClr val="000000"/>
                </a:solidFill>
                <a:latin typeface="Hind Guntur Bold"/>
              </a:rPr>
              <a:t>VOTE DES PROJETS DE L’ANNEE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04583" y="3693625"/>
            <a:ext cx="6583417" cy="88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999" u="sng">
                <a:solidFill>
                  <a:srgbClr val="000000"/>
                </a:solidFill>
                <a:latin typeface="Roboto"/>
              </a:rPr>
              <a:t>Vote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04583" y="7717735"/>
            <a:ext cx="3756516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Pour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3695587" y="1884349"/>
            <a:ext cx="8332508" cy="833250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914568" y="8472395"/>
            <a:ext cx="3257950" cy="3257950"/>
          </a:xfrm>
          <a:custGeom>
            <a:avLst/>
            <a:gdLst/>
            <a:ahLst/>
            <a:cxnLst/>
            <a:rect l="l" t="t" r="r" b="b"/>
            <a:pathLst>
              <a:path w="3257950" h="3257950">
                <a:moveTo>
                  <a:pt x="0" y="0"/>
                </a:moveTo>
                <a:lnTo>
                  <a:pt x="3257950" y="0"/>
                </a:lnTo>
                <a:lnTo>
                  <a:pt x="3257950" y="3257950"/>
                </a:lnTo>
                <a:lnTo>
                  <a:pt x="0" y="325795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2C79C9A1-FD17-95C5-BC03-002CEB984A74}"/>
              </a:ext>
            </a:extLst>
          </p:cNvPr>
          <p:cNvGrpSpPr>
            <a:grpSpLocks noChangeAspect="1"/>
          </p:cNvGrpSpPr>
          <p:nvPr/>
        </p:nvGrpSpPr>
        <p:grpSpPr>
          <a:xfrm>
            <a:off x="-3476174" y="2122472"/>
            <a:ext cx="7893681" cy="7893649"/>
            <a:chOff x="0" y="0"/>
            <a:chExt cx="6350000" cy="6349975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1499B9E-ABBD-5E1B-9DF3-53BECEFC11EB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-25046" r="-2504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17622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5604" y="1486092"/>
            <a:ext cx="3981317" cy="398131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695587" y="1884349"/>
            <a:ext cx="8332508" cy="833250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3476174" y="2103779"/>
            <a:ext cx="7893681" cy="789364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7142" r="-714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53637" y="767726"/>
            <a:ext cx="1116623" cy="111662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2946" y="587744"/>
            <a:ext cx="7932780" cy="898347"/>
            <a:chOff x="0" y="0"/>
            <a:chExt cx="2089292" cy="2366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89292" cy="236602"/>
            </a:xfrm>
            <a:custGeom>
              <a:avLst/>
              <a:gdLst/>
              <a:ahLst/>
              <a:cxnLst/>
              <a:rect l="l" t="t" r="r" b="b"/>
              <a:pathLst>
                <a:path w="2089292" h="236602">
                  <a:moveTo>
                    <a:pt x="49773" y="0"/>
                  </a:moveTo>
                  <a:lnTo>
                    <a:pt x="2039519" y="0"/>
                  </a:lnTo>
                  <a:cubicBezTo>
                    <a:pt x="2052719" y="0"/>
                    <a:pt x="2065380" y="5244"/>
                    <a:pt x="2074714" y="14578"/>
                  </a:cubicBezTo>
                  <a:cubicBezTo>
                    <a:pt x="2084048" y="23912"/>
                    <a:pt x="2089292" y="36572"/>
                    <a:pt x="2089292" y="49773"/>
                  </a:cubicBezTo>
                  <a:lnTo>
                    <a:pt x="2089292" y="186829"/>
                  </a:lnTo>
                  <a:cubicBezTo>
                    <a:pt x="2089292" y="200029"/>
                    <a:pt x="2084048" y="212689"/>
                    <a:pt x="2074714" y="222024"/>
                  </a:cubicBezTo>
                  <a:cubicBezTo>
                    <a:pt x="2065380" y="231358"/>
                    <a:pt x="2052719" y="236602"/>
                    <a:pt x="2039519" y="236602"/>
                  </a:cubicBezTo>
                  <a:lnTo>
                    <a:pt x="49773" y="236602"/>
                  </a:lnTo>
                  <a:cubicBezTo>
                    <a:pt x="36572" y="236602"/>
                    <a:pt x="23912" y="231358"/>
                    <a:pt x="14578" y="222024"/>
                  </a:cubicBezTo>
                  <a:cubicBezTo>
                    <a:pt x="5244" y="212689"/>
                    <a:pt x="0" y="200029"/>
                    <a:pt x="0" y="186829"/>
                  </a:cubicBezTo>
                  <a:lnTo>
                    <a:pt x="0" y="49773"/>
                  </a:lnTo>
                  <a:cubicBezTo>
                    <a:pt x="0" y="36572"/>
                    <a:pt x="5244" y="23912"/>
                    <a:pt x="14578" y="14578"/>
                  </a:cubicBezTo>
                  <a:cubicBezTo>
                    <a:pt x="23912" y="5244"/>
                    <a:pt x="36572" y="0"/>
                    <a:pt x="4977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6550490" y="7111935"/>
            <a:ext cx="775543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2140112" y="7613175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0" y="0"/>
                </a:moveTo>
                <a:lnTo>
                  <a:pt x="4471837" y="0"/>
                </a:lnTo>
                <a:lnTo>
                  <a:pt x="4471837" y="1950839"/>
                </a:lnTo>
                <a:lnTo>
                  <a:pt x="0" y="19508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5679481" y="3175174"/>
            <a:ext cx="9497458" cy="188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3"/>
              </a:lnSpc>
            </a:pPr>
            <a:r>
              <a:rPr lang="en-US" sz="11138">
                <a:solidFill>
                  <a:srgbClr val="FFFFFF"/>
                </a:solidFill>
                <a:latin typeface="Hind Guntur Bold"/>
              </a:rPr>
              <a:t>BUDGET 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16052081" y="2268740"/>
            <a:ext cx="4471837" cy="1950839"/>
          </a:xfrm>
          <a:custGeom>
            <a:avLst/>
            <a:gdLst/>
            <a:ahLst/>
            <a:cxnLst/>
            <a:rect l="l" t="t" r="r" b="b"/>
            <a:pathLst>
              <a:path w="4471837" h="1950839">
                <a:moveTo>
                  <a:pt x="4471838" y="0"/>
                </a:moveTo>
                <a:lnTo>
                  <a:pt x="0" y="0"/>
                </a:lnTo>
                <a:lnTo>
                  <a:pt x="0" y="1950839"/>
                </a:lnTo>
                <a:lnTo>
                  <a:pt x="4471838" y="1950839"/>
                </a:lnTo>
                <a:lnTo>
                  <a:pt x="4471838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7170260" y="-1454126"/>
            <a:ext cx="3257950" cy="3257950"/>
          </a:xfrm>
          <a:custGeom>
            <a:avLst/>
            <a:gdLst/>
            <a:ahLst/>
            <a:cxnLst/>
            <a:rect l="l" t="t" r="r" b="b"/>
            <a:pathLst>
              <a:path w="3257950" h="3257950">
                <a:moveTo>
                  <a:pt x="0" y="0"/>
                </a:moveTo>
                <a:lnTo>
                  <a:pt x="3257950" y="0"/>
                </a:lnTo>
                <a:lnTo>
                  <a:pt x="3257950" y="3257950"/>
                </a:lnTo>
                <a:lnTo>
                  <a:pt x="0" y="325795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5015567" y="4746524"/>
            <a:ext cx="11036514" cy="196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02"/>
              </a:lnSpc>
            </a:pPr>
            <a:r>
              <a:rPr lang="en-US" sz="11358" spc="579">
                <a:solidFill>
                  <a:srgbClr val="FFFFFF"/>
                </a:solidFill>
                <a:latin typeface="Maven Pro"/>
              </a:rPr>
              <a:t>PREVISIONNEL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82946" y="682001"/>
            <a:ext cx="6268953" cy="64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6"/>
              </a:lnSpc>
            </a:pPr>
            <a:r>
              <a:rPr lang="en-US" sz="3668">
                <a:solidFill>
                  <a:srgbClr val="FFFFFF"/>
                </a:solidFill>
                <a:latin typeface="Maven Pro"/>
              </a:rPr>
              <a:t>Assemblée Générale 2023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94369" y="444811"/>
            <a:ext cx="6525944" cy="1167778"/>
            <a:chOff x="0" y="0"/>
            <a:chExt cx="1718767" cy="30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8767" cy="307563"/>
            </a:xfrm>
            <a:custGeom>
              <a:avLst/>
              <a:gdLst/>
              <a:ahLst/>
              <a:cxnLst/>
              <a:rect l="l" t="t" r="r" b="b"/>
              <a:pathLst>
                <a:path w="1718767" h="307563">
                  <a:moveTo>
                    <a:pt x="60503" y="0"/>
                  </a:moveTo>
                  <a:lnTo>
                    <a:pt x="1658264" y="0"/>
                  </a:lnTo>
                  <a:cubicBezTo>
                    <a:pt x="1674311" y="0"/>
                    <a:pt x="1689700" y="6374"/>
                    <a:pt x="1701046" y="17721"/>
                  </a:cubicBezTo>
                  <a:cubicBezTo>
                    <a:pt x="1712393" y="29067"/>
                    <a:pt x="1718767" y="44456"/>
                    <a:pt x="1718767" y="60503"/>
                  </a:cubicBezTo>
                  <a:lnTo>
                    <a:pt x="1718767" y="247060"/>
                  </a:lnTo>
                  <a:cubicBezTo>
                    <a:pt x="1718767" y="280475"/>
                    <a:pt x="1691679" y="307563"/>
                    <a:pt x="1658264" y="307563"/>
                  </a:cubicBezTo>
                  <a:lnTo>
                    <a:pt x="60503" y="307563"/>
                  </a:lnTo>
                  <a:cubicBezTo>
                    <a:pt x="44456" y="307563"/>
                    <a:pt x="29067" y="301189"/>
                    <a:pt x="17721" y="289842"/>
                  </a:cubicBezTo>
                  <a:cubicBezTo>
                    <a:pt x="6374" y="278496"/>
                    <a:pt x="0" y="263107"/>
                    <a:pt x="0" y="247060"/>
                  </a:cubicBezTo>
                  <a:lnTo>
                    <a:pt x="0" y="60503"/>
                  </a:lnTo>
                  <a:cubicBezTo>
                    <a:pt x="0" y="27088"/>
                    <a:pt x="27088" y="0"/>
                    <a:pt x="6050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7109741" y="4485292"/>
            <a:ext cx="4465581" cy="6740499"/>
          </a:xfrm>
          <a:custGeom>
            <a:avLst/>
            <a:gdLst/>
            <a:ahLst/>
            <a:cxnLst/>
            <a:rect l="l" t="t" r="r" b="b"/>
            <a:pathLst>
              <a:path w="4465581" h="6740499">
                <a:moveTo>
                  <a:pt x="0" y="0"/>
                </a:moveTo>
                <a:lnTo>
                  <a:pt x="4465581" y="0"/>
                </a:lnTo>
                <a:lnTo>
                  <a:pt x="4465581" y="6740498"/>
                </a:lnTo>
                <a:lnTo>
                  <a:pt x="0" y="67404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3" name="Group 13"/>
          <p:cNvGrpSpPr/>
          <p:nvPr/>
        </p:nvGrpSpPr>
        <p:grpSpPr>
          <a:xfrm>
            <a:off x="1371600" y="647700"/>
            <a:ext cx="2476212" cy="247621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82138" y="9401175"/>
            <a:ext cx="2964576" cy="1656457"/>
          </a:xfrm>
          <a:custGeom>
            <a:avLst/>
            <a:gdLst/>
            <a:ahLst/>
            <a:cxnLst/>
            <a:rect l="l" t="t" r="r" b="b"/>
            <a:pathLst>
              <a:path w="2964576" h="1656457">
                <a:moveTo>
                  <a:pt x="0" y="0"/>
                </a:moveTo>
                <a:lnTo>
                  <a:pt x="2964576" y="0"/>
                </a:lnTo>
                <a:lnTo>
                  <a:pt x="2964576" y="1656457"/>
                </a:lnTo>
                <a:lnTo>
                  <a:pt x="0" y="16564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extBox 25"/>
          <p:cNvSpPr txBox="1"/>
          <p:nvPr/>
        </p:nvSpPr>
        <p:spPr>
          <a:xfrm>
            <a:off x="1888685" y="1181101"/>
            <a:ext cx="1464115" cy="1692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4570" dirty="0">
                <a:solidFill>
                  <a:srgbClr val="FFFFFF"/>
                </a:solidFill>
                <a:latin typeface="Hind Guntur Bold"/>
              </a:rPr>
              <a:t>2024</a:t>
            </a:r>
          </a:p>
          <a:p>
            <a:pPr algn="ctr">
              <a:lnSpc>
                <a:spcPts val="4300"/>
              </a:lnSpc>
            </a:pPr>
            <a:r>
              <a:rPr lang="en-US" sz="4570" dirty="0">
                <a:solidFill>
                  <a:srgbClr val="FFFFFF"/>
                </a:solidFill>
                <a:latin typeface="Hind Guntur Bold"/>
              </a:rPr>
              <a:t>-</a:t>
            </a:r>
          </a:p>
          <a:p>
            <a:pPr algn="ctr">
              <a:lnSpc>
                <a:spcPts val="4300"/>
              </a:lnSpc>
            </a:pPr>
            <a:r>
              <a:rPr lang="en-US" sz="4570" dirty="0">
                <a:solidFill>
                  <a:srgbClr val="FFFFFF"/>
                </a:solidFill>
                <a:latin typeface="Hind Guntur Bold"/>
              </a:rPr>
              <a:t>2025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14532" y="627676"/>
            <a:ext cx="5651174" cy="59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 dirty="0" err="1">
                <a:solidFill>
                  <a:srgbClr val="FFFFFF"/>
                </a:solidFill>
                <a:latin typeface="Maven Pro"/>
              </a:rPr>
              <a:t>Cotisation</a:t>
            </a:r>
            <a:r>
              <a:rPr lang="en-US" sz="3668" dirty="0">
                <a:solidFill>
                  <a:srgbClr val="FFFFFF"/>
                </a:solidFill>
                <a:latin typeface="Maven Pro"/>
              </a:rPr>
              <a:t> APEL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496304" y="5563685"/>
            <a:ext cx="5591601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77"/>
              </a:lnSpc>
            </a:pPr>
            <a:r>
              <a:rPr lang="en-US" sz="2912" dirty="0">
                <a:solidFill>
                  <a:srgbClr val="FFFFFF"/>
                </a:solidFill>
                <a:latin typeface="Maven Pro"/>
              </a:rPr>
              <a:t>.</a:t>
            </a:r>
          </a:p>
        </p:txBody>
      </p:sp>
      <p:sp>
        <p:nvSpPr>
          <p:cNvPr id="30" name="Freeform 30"/>
          <p:cNvSpPr/>
          <p:nvPr/>
        </p:nvSpPr>
        <p:spPr>
          <a:xfrm flipH="1">
            <a:off x="15821991" y="9401175"/>
            <a:ext cx="2964576" cy="1656457"/>
          </a:xfrm>
          <a:custGeom>
            <a:avLst/>
            <a:gdLst/>
            <a:ahLst/>
            <a:cxnLst/>
            <a:rect l="l" t="t" r="r" b="b"/>
            <a:pathLst>
              <a:path w="2964576" h="1656457">
                <a:moveTo>
                  <a:pt x="2964576" y="0"/>
                </a:moveTo>
                <a:lnTo>
                  <a:pt x="0" y="0"/>
                </a:lnTo>
                <a:lnTo>
                  <a:pt x="0" y="1656457"/>
                </a:lnTo>
                <a:lnTo>
                  <a:pt x="2964576" y="1656457"/>
                </a:lnTo>
                <a:lnTo>
                  <a:pt x="2964576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7400" y="764647"/>
            <a:ext cx="14125331" cy="8757705"/>
          </a:xfrm>
          <a:custGeom>
            <a:avLst/>
            <a:gdLst/>
            <a:ahLst/>
            <a:cxnLst/>
            <a:rect l="l" t="t" r="r" b="b"/>
            <a:pathLst>
              <a:path w="14125331" h="8757705">
                <a:moveTo>
                  <a:pt x="0" y="0"/>
                </a:moveTo>
                <a:lnTo>
                  <a:pt x="14125332" y="0"/>
                </a:lnTo>
                <a:lnTo>
                  <a:pt x="14125332" y="8757706"/>
                </a:lnTo>
                <a:lnTo>
                  <a:pt x="0" y="875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3620443" y="2408499"/>
            <a:ext cx="11047114" cy="6032333"/>
            <a:chOff x="0" y="-100513"/>
            <a:chExt cx="14729486" cy="8043111"/>
          </a:xfrm>
        </p:grpSpPr>
        <p:sp>
          <p:nvSpPr>
            <p:cNvPr id="4" name="TextBox 4"/>
            <p:cNvSpPr txBox="1"/>
            <p:nvPr/>
          </p:nvSpPr>
          <p:spPr>
            <a:xfrm>
              <a:off x="0" y="3878565"/>
              <a:ext cx="14729486" cy="281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9"/>
                </a:lnSpc>
              </a:pPr>
              <a:endParaRPr dirty="0"/>
            </a:p>
            <a:p>
              <a:pPr algn="ctr">
                <a:lnSpc>
                  <a:spcPts val="1540"/>
                </a:lnSpc>
              </a:pPr>
              <a:endParaRPr dirty="0"/>
            </a:p>
            <a:p>
              <a:pPr algn="ctr">
                <a:lnSpc>
                  <a:spcPts val="13530"/>
                </a:lnSpc>
              </a:pPr>
              <a:r>
                <a:rPr lang="en-US" sz="12300" dirty="0">
                  <a:solidFill>
                    <a:srgbClr val="0C0D0E"/>
                  </a:solidFill>
                  <a:latin typeface="Dosis Extra Bold"/>
                </a:rPr>
                <a:t>M.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129847"/>
              <a:ext cx="14729486" cy="81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4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0513"/>
              <a:ext cx="14729486" cy="2258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0"/>
                </a:lnSpc>
              </a:pPr>
              <a:r>
                <a:rPr lang="en-US" sz="4928" dirty="0">
                  <a:solidFill>
                    <a:srgbClr val="0C0D0E"/>
                  </a:solidFill>
                  <a:latin typeface="Public Sans 1 Bold"/>
                </a:rPr>
                <a:t>Mot du chef </a:t>
              </a:r>
              <a:r>
                <a:rPr lang="en-US" sz="4928" dirty="0" err="1">
                  <a:solidFill>
                    <a:srgbClr val="0C0D0E"/>
                  </a:solidFill>
                  <a:latin typeface="Public Sans 1 Bold"/>
                </a:rPr>
                <a:t>d’établissment</a:t>
              </a:r>
              <a:endParaRPr lang="en-US" sz="4928" dirty="0">
                <a:solidFill>
                  <a:srgbClr val="0C0D0E"/>
                </a:solidFill>
                <a:latin typeface="Public Sans 1 Bold"/>
              </a:endParaRPr>
            </a:p>
            <a:p>
              <a:pPr algn="ctr">
                <a:lnSpc>
                  <a:spcPts val="6900"/>
                </a:lnSpc>
              </a:pPr>
              <a:endParaRPr lang="en-US" sz="4928" dirty="0">
                <a:solidFill>
                  <a:srgbClr val="0C0D0E"/>
                </a:solidFill>
                <a:latin typeface="Public Sans 1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7800694">
            <a:off x="13060728" y="3820992"/>
            <a:ext cx="6336918" cy="1244340"/>
          </a:xfrm>
          <a:custGeom>
            <a:avLst/>
            <a:gdLst/>
            <a:ahLst/>
            <a:cxnLst/>
            <a:rect l="l" t="t" r="r" b="b"/>
            <a:pathLst>
              <a:path w="6336918" h="1244340">
                <a:moveTo>
                  <a:pt x="0" y="0"/>
                </a:moveTo>
                <a:lnTo>
                  <a:pt x="6336918" y="0"/>
                </a:lnTo>
                <a:lnTo>
                  <a:pt x="6336918" y="1244341"/>
                </a:lnTo>
                <a:lnTo>
                  <a:pt x="0" y="124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 rot="-10800000">
            <a:off x="0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35978" cy="10287000"/>
            <a:chOff x="0" y="0"/>
            <a:chExt cx="185309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53097" cy="2709333"/>
            </a:xfrm>
            <a:custGeom>
              <a:avLst/>
              <a:gdLst/>
              <a:ahLst/>
              <a:cxnLst/>
              <a:rect l="l" t="t" r="r" b="b"/>
              <a:pathLst>
                <a:path w="1853097" h="2709333">
                  <a:moveTo>
                    <a:pt x="0" y="0"/>
                  </a:moveTo>
                  <a:lnTo>
                    <a:pt x="1853097" y="0"/>
                  </a:lnTo>
                  <a:lnTo>
                    <a:pt x="1853097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65C8D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08033" y="5576988"/>
            <a:ext cx="517026" cy="518972"/>
          </a:xfrm>
          <a:custGeom>
            <a:avLst/>
            <a:gdLst/>
            <a:ahLst/>
            <a:cxnLst/>
            <a:rect l="l" t="t" r="r" b="b"/>
            <a:pathLst>
              <a:path w="517026" h="518972">
                <a:moveTo>
                  <a:pt x="0" y="0"/>
                </a:moveTo>
                <a:lnTo>
                  <a:pt x="517026" y="0"/>
                </a:lnTo>
                <a:lnTo>
                  <a:pt x="517026" y="518972"/>
                </a:lnTo>
                <a:lnTo>
                  <a:pt x="0" y="5189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557583" y="5667169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7" y="0"/>
                </a:lnTo>
                <a:lnTo>
                  <a:pt x="417927" y="314491"/>
                </a:lnTo>
                <a:lnTo>
                  <a:pt x="0" y="31449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508033" y="7877299"/>
            <a:ext cx="517026" cy="518972"/>
          </a:xfrm>
          <a:custGeom>
            <a:avLst/>
            <a:gdLst/>
            <a:ahLst/>
            <a:cxnLst/>
            <a:rect l="l" t="t" r="r" b="b"/>
            <a:pathLst>
              <a:path w="517026" h="518972">
                <a:moveTo>
                  <a:pt x="0" y="0"/>
                </a:moveTo>
                <a:lnTo>
                  <a:pt x="517026" y="0"/>
                </a:lnTo>
                <a:lnTo>
                  <a:pt x="517026" y="518972"/>
                </a:lnTo>
                <a:lnTo>
                  <a:pt x="0" y="5189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496020" y="6715085"/>
            <a:ext cx="541052" cy="543089"/>
          </a:xfrm>
          <a:custGeom>
            <a:avLst/>
            <a:gdLst/>
            <a:ahLst/>
            <a:cxnLst/>
            <a:rect l="l" t="t" r="r" b="b"/>
            <a:pathLst>
              <a:path w="541052" h="543089">
                <a:moveTo>
                  <a:pt x="0" y="0"/>
                </a:moveTo>
                <a:lnTo>
                  <a:pt x="541053" y="0"/>
                </a:lnTo>
                <a:lnTo>
                  <a:pt x="541053" y="543089"/>
                </a:lnTo>
                <a:lnTo>
                  <a:pt x="0" y="54308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0619145" y="7991599"/>
            <a:ext cx="393901" cy="296411"/>
          </a:xfrm>
          <a:custGeom>
            <a:avLst/>
            <a:gdLst/>
            <a:ahLst/>
            <a:cxnLst/>
            <a:rect l="l" t="t" r="r" b="b"/>
            <a:pathLst>
              <a:path w="393901" h="296411">
                <a:moveTo>
                  <a:pt x="0" y="0"/>
                </a:moveTo>
                <a:lnTo>
                  <a:pt x="393901" y="0"/>
                </a:lnTo>
                <a:lnTo>
                  <a:pt x="393901" y="296410"/>
                </a:lnTo>
                <a:lnTo>
                  <a:pt x="0" y="2964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0619145" y="6758031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8" y="0"/>
                </a:lnTo>
                <a:lnTo>
                  <a:pt x="417928" y="314490"/>
                </a:lnTo>
                <a:lnTo>
                  <a:pt x="0" y="31449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1704583" y="5391113"/>
            <a:ext cx="3327891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Contre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04583" y="6510381"/>
            <a:ext cx="3327891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Abstention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6206" y="947298"/>
            <a:ext cx="14983194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733"/>
              </a:lnSpc>
            </a:pPr>
            <a:r>
              <a:rPr lang="en-US" sz="6616" dirty="0">
                <a:solidFill>
                  <a:srgbClr val="000000"/>
                </a:solidFill>
                <a:latin typeface="Hind Guntur Bold"/>
              </a:rPr>
              <a:t>VOTE </a:t>
            </a:r>
            <a:r>
              <a:rPr lang="fr-FR" sz="6616" cap="all" dirty="0">
                <a:solidFill>
                  <a:srgbClr val="000000"/>
                </a:solidFill>
                <a:latin typeface="Hind Guntur Bold"/>
              </a:rPr>
              <a:t>du montant de la cotisation pour l’année suivante</a:t>
            </a:r>
            <a:endParaRPr lang="en-US" sz="6616" cap="all" dirty="0">
              <a:solidFill>
                <a:srgbClr val="000000"/>
              </a:solidFill>
              <a:latin typeface="Hind Guntur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704583" y="3693625"/>
            <a:ext cx="6583417" cy="88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999" u="sng">
                <a:solidFill>
                  <a:srgbClr val="000000"/>
                </a:solidFill>
                <a:latin typeface="Roboto"/>
              </a:rPr>
              <a:t>Vote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04583" y="7717735"/>
            <a:ext cx="3756516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Pour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3695587" y="1884349"/>
            <a:ext cx="8332508" cy="833250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914568" y="8472395"/>
            <a:ext cx="3257950" cy="3257950"/>
          </a:xfrm>
          <a:custGeom>
            <a:avLst/>
            <a:gdLst/>
            <a:ahLst/>
            <a:cxnLst/>
            <a:rect l="l" t="t" r="r" b="b"/>
            <a:pathLst>
              <a:path w="3257950" h="3257950">
                <a:moveTo>
                  <a:pt x="0" y="0"/>
                </a:moveTo>
                <a:lnTo>
                  <a:pt x="3257950" y="0"/>
                </a:lnTo>
                <a:lnTo>
                  <a:pt x="3257950" y="3257950"/>
                </a:lnTo>
                <a:lnTo>
                  <a:pt x="0" y="325795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8A21B63E-F4E4-BF62-204D-916B12C5BF43}"/>
              </a:ext>
            </a:extLst>
          </p:cNvPr>
          <p:cNvGrpSpPr>
            <a:grpSpLocks noChangeAspect="1"/>
          </p:cNvGrpSpPr>
          <p:nvPr/>
        </p:nvGrpSpPr>
        <p:grpSpPr>
          <a:xfrm>
            <a:off x="-3476174" y="2103779"/>
            <a:ext cx="7893681" cy="7893649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F6471D6-0EC9-E273-FB57-9BCB7E1BEDA3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-7142" r="-714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9128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94369" y="444810"/>
            <a:ext cx="6525944" cy="1552683"/>
            <a:chOff x="0" y="0"/>
            <a:chExt cx="1718767" cy="30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8767" cy="307563"/>
            </a:xfrm>
            <a:custGeom>
              <a:avLst/>
              <a:gdLst/>
              <a:ahLst/>
              <a:cxnLst/>
              <a:rect l="l" t="t" r="r" b="b"/>
              <a:pathLst>
                <a:path w="1718767" h="307563">
                  <a:moveTo>
                    <a:pt x="60503" y="0"/>
                  </a:moveTo>
                  <a:lnTo>
                    <a:pt x="1658264" y="0"/>
                  </a:lnTo>
                  <a:cubicBezTo>
                    <a:pt x="1674311" y="0"/>
                    <a:pt x="1689700" y="6374"/>
                    <a:pt x="1701046" y="17721"/>
                  </a:cubicBezTo>
                  <a:cubicBezTo>
                    <a:pt x="1712393" y="29067"/>
                    <a:pt x="1718767" y="44456"/>
                    <a:pt x="1718767" y="60503"/>
                  </a:cubicBezTo>
                  <a:lnTo>
                    <a:pt x="1718767" y="247060"/>
                  </a:lnTo>
                  <a:cubicBezTo>
                    <a:pt x="1718767" y="280475"/>
                    <a:pt x="1691679" y="307563"/>
                    <a:pt x="1658264" y="307563"/>
                  </a:cubicBezTo>
                  <a:lnTo>
                    <a:pt x="60503" y="307563"/>
                  </a:lnTo>
                  <a:cubicBezTo>
                    <a:pt x="44456" y="307563"/>
                    <a:pt x="29067" y="301189"/>
                    <a:pt x="17721" y="289842"/>
                  </a:cubicBezTo>
                  <a:cubicBezTo>
                    <a:pt x="6374" y="278496"/>
                    <a:pt x="0" y="263107"/>
                    <a:pt x="0" y="247060"/>
                  </a:cubicBezTo>
                  <a:lnTo>
                    <a:pt x="0" y="60503"/>
                  </a:lnTo>
                  <a:cubicBezTo>
                    <a:pt x="0" y="27088"/>
                    <a:pt x="27088" y="0"/>
                    <a:pt x="6050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7109741" y="4485292"/>
            <a:ext cx="4465581" cy="6740499"/>
          </a:xfrm>
          <a:custGeom>
            <a:avLst/>
            <a:gdLst/>
            <a:ahLst/>
            <a:cxnLst/>
            <a:rect l="l" t="t" r="r" b="b"/>
            <a:pathLst>
              <a:path w="4465581" h="6740499">
                <a:moveTo>
                  <a:pt x="0" y="0"/>
                </a:moveTo>
                <a:lnTo>
                  <a:pt x="4465581" y="0"/>
                </a:lnTo>
                <a:lnTo>
                  <a:pt x="4465581" y="6740498"/>
                </a:lnTo>
                <a:lnTo>
                  <a:pt x="0" y="67404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-282138" y="9401175"/>
            <a:ext cx="2964576" cy="1656457"/>
          </a:xfrm>
          <a:custGeom>
            <a:avLst/>
            <a:gdLst/>
            <a:ahLst/>
            <a:cxnLst/>
            <a:rect l="l" t="t" r="r" b="b"/>
            <a:pathLst>
              <a:path w="2964576" h="1656457">
                <a:moveTo>
                  <a:pt x="0" y="0"/>
                </a:moveTo>
                <a:lnTo>
                  <a:pt x="2964576" y="0"/>
                </a:lnTo>
                <a:lnTo>
                  <a:pt x="2964576" y="1656457"/>
                </a:lnTo>
                <a:lnTo>
                  <a:pt x="0" y="16564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extBox 25"/>
          <p:cNvSpPr txBox="1"/>
          <p:nvPr/>
        </p:nvSpPr>
        <p:spPr>
          <a:xfrm>
            <a:off x="1888685" y="1201235"/>
            <a:ext cx="7453846" cy="796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0"/>
              </a:lnSpc>
            </a:pPr>
            <a:r>
              <a:rPr lang="en-US" sz="4685" dirty="0">
                <a:solidFill>
                  <a:srgbClr val="FFFFFF"/>
                </a:solidFill>
                <a:latin typeface="Hind Guntur Bold"/>
              </a:rPr>
              <a:t>2023-2024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14532" y="627676"/>
            <a:ext cx="5651174" cy="1245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"/>
              </a:rPr>
              <a:t>BUDGET PREVISIONNEL</a:t>
            </a:r>
          </a:p>
          <a:p>
            <a:pPr>
              <a:lnSpc>
                <a:spcPts val="5136"/>
              </a:lnSpc>
            </a:pPr>
            <a:r>
              <a:rPr lang="en-US" sz="3668" dirty="0">
                <a:solidFill>
                  <a:srgbClr val="FFFFFF"/>
                </a:solidFill>
                <a:latin typeface="Maven Pro"/>
              </a:rPr>
              <a:t>COTISATION ANNUELLE</a:t>
            </a:r>
          </a:p>
        </p:txBody>
      </p:sp>
      <p:sp>
        <p:nvSpPr>
          <p:cNvPr id="30" name="Freeform 30"/>
          <p:cNvSpPr/>
          <p:nvPr/>
        </p:nvSpPr>
        <p:spPr>
          <a:xfrm flipH="1">
            <a:off x="15821991" y="9401175"/>
            <a:ext cx="2964576" cy="1656457"/>
          </a:xfrm>
          <a:custGeom>
            <a:avLst/>
            <a:gdLst/>
            <a:ahLst/>
            <a:cxnLst/>
            <a:rect l="l" t="t" r="r" b="b"/>
            <a:pathLst>
              <a:path w="2964576" h="1656457">
                <a:moveTo>
                  <a:pt x="2964576" y="0"/>
                </a:moveTo>
                <a:lnTo>
                  <a:pt x="0" y="0"/>
                </a:lnTo>
                <a:lnTo>
                  <a:pt x="0" y="1656457"/>
                </a:lnTo>
                <a:lnTo>
                  <a:pt x="2964576" y="1656457"/>
                </a:lnTo>
                <a:lnTo>
                  <a:pt x="2964576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38EA18-B427-E055-7412-E7A401BE025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9087" y="2200945"/>
            <a:ext cx="15612761" cy="761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58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35978" cy="10287000"/>
            <a:chOff x="0" y="0"/>
            <a:chExt cx="185309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53097" cy="2709333"/>
            </a:xfrm>
            <a:custGeom>
              <a:avLst/>
              <a:gdLst/>
              <a:ahLst/>
              <a:cxnLst/>
              <a:rect l="l" t="t" r="r" b="b"/>
              <a:pathLst>
                <a:path w="1853097" h="2709333">
                  <a:moveTo>
                    <a:pt x="0" y="0"/>
                  </a:moveTo>
                  <a:lnTo>
                    <a:pt x="1853097" y="0"/>
                  </a:lnTo>
                  <a:lnTo>
                    <a:pt x="1853097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65C8D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08033" y="5576988"/>
            <a:ext cx="517026" cy="518972"/>
          </a:xfrm>
          <a:custGeom>
            <a:avLst/>
            <a:gdLst/>
            <a:ahLst/>
            <a:cxnLst/>
            <a:rect l="l" t="t" r="r" b="b"/>
            <a:pathLst>
              <a:path w="517026" h="518972">
                <a:moveTo>
                  <a:pt x="0" y="0"/>
                </a:moveTo>
                <a:lnTo>
                  <a:pt x="517026" y="0"/>
                </a:lnTo>
                <a:lnTo>
                  <a:pt x="517026" y="518972"/>
                </a:lnTo>
                <a:lnTo>
                  <a:pt x="0" y="5189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557583" y="5667169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7" y="0"/>
                </a:lnTo>
                <a:lnTo>
                  <a:pt x="417927" y="314491"/>
                </a:lnTo>
                <a:lnTo>
                  <a:pt x="0" y="31449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508033" y="7877299"/>
            <a:ext cx="517026" cy="518972"/>
          </a:xfrm>
          <a:custGeom>
            <a:avLst/>
            <a:gdLst/>
            <a:ahLst/>
            <a:cxnLst/>
            <a:rect l="l" t="t" r="r" b="b"/>
            <a:pathLst>
              <a:path w="517026" h="518972">
                <a:moveTo>
                  <a:pt x="0" y="0"/>
                </a:moveTo>
                <a:lnTo>
                  <a:pt x="517026" y="0"/>
                </a:lnTo>
                <a:lnTo>
                  <a:pt x="517026" y="518972"/>
                </a:lnTo>
                <a:lnTo>
                  <a:pt x="0" y="5189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496020" y="6715085"/>
            <a:ext cx="541052" cy="543089"/>
          </a:xfrm>
          <a:custGeom>
            <a:avLst/>
            <a:gdLst/>
            <a:ahLst/>
            <a:cxnLst/>
            <a:rect l="l" t="t" r="r" b="b"/>
            <a:pathLst>
              <a:path w="541052" h="543089">
                <a:moveTo>
                  <a:pt x="0" y="0"/>
                </a:moveTo>
                <a:lnTo>
                  <a:pt x="541053" y="0"/>
                </a:lnTo>
                <a:lnTo>
                  <a:pt x="541053" y="543089"/>
                </a:lnTo>
                <a:lnTo>
                  <a:pt x="0" y="54308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0619145" y="7991599"/>
            <a:ext cx="393901" cy="296411"/>
          </a:xfrm>
          <a:custGeom>
            <a:avLst/>
            <a:gdLst/>
            <a:ahLst/>
            <a:cxnLst/>
            <a:rect l="l" t="t" r="r" b="b"/>
            <a:pathLst>
              <a:path w="393901" h="296411">
                <a:moveTo>
                  <a:pt x="0" y="0"/>
                </a:moveTo>
                <a:lnTo>
                  <a:pt x="393901" y="0"/>
                </a:lnTo>
                <a:lnTo>
                  <a:pt x="393901" y="296410"/>
                </a:lnTo>
                <a:lnTo>
                  <a:pt x="0" y="2964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0619145" y="6758031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8" y="0"/>
                </a:lnTo>
                <a:lnTo>
                  <a:pt x="417928" y="314490"/>
                </a:lnTo>
                <a:lnTo>
                  <a:pt x="0" y="31449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1704583" y="5391113"/>
            <a:ext cx="3327891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Contre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04583" y="6510381"/>
            <a:ext cx="3327891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Abstention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0028" y="952500"/>
            <a:ext cx="18706181" cy="108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33"/>
              </a:lnSpc>
            </a:pPr>
            <a:r>
              <a:rPr lang="en-US" sz="6616">
                <a:solidFill>
                  <a:srgbClr val="000000"/>
                </a:solidFill>
                <a:latin typeface="Hind Guntur Bold"/>
              </a:rPr>
              <a:t>VALIDATION DU BUGET PREVISIONNEL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04583" y="3693625"/>
            <a:ext cx="6583417" cy="88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999" u="sng">
                <a:solidFill>
                  <a:srgbClr val="000000"/>
                </a:solidFill>
                <a:latin typeface="Roboto"/>
              </a:rPr>
              <a:t>Vote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04583" y="7717735"/>
            <a:ext cx="3756516" cy="7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Pour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3695587" y="1884349"/>
            <a:ext cx="8332508" cy="833250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BF1D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-3516812" y="2149135"/>
            <a:ext cx="7893681" cy="7893649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19444" r="-19444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" name="Freeform 21"/>
          <p:cNvSpPr/>
          <p:nvPr/>
        </p:nvSpPr>
        <p:spPr>
          <a:xfrm>
            <a:off x="-914568" y="8472395"/>
            <a:ext cx="3257950" cy="3257950"/>
          </a:xfrm>
          <a:custGeom>
            <a:avLst/>
            <a:gdLst/>
            <a:ahLst/>
            <a:cxnLst/>
            <a:rect l="l" t="t" r="r" b="b"/>
            <a:pathLst>
              <a:path w="3257950" h="3257950">
                <a:moveTo>
                  <a:pt x="0" y="0"/>
                </a:moveTo>
                <a:lnTo>
                  <a:pt x="3257950" y="0"/>
                </a:lnTo>
                <a:lnTo>
                  <a:pt x="3257950" y="3257950"/>
                </a:lnTo>
                <a:lnTo>
                  <a:pt x="0" y="325795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-3476174" y="2122472"/>
            <a:ext cx="7893681" cy="7893649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-3476174" y="2149135"/>
            <a:ext cx="7893681" cy="7893649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 cstate="print"/>
              <a:stretch>
                <a:fillRect l="-7142" r="-714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0" y="1009706"/>
            <a:ext cx="12394369" cy="1899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2"/>
          <p:cNvGrpSpPr/>
          <p:nvPr/>
        </p:nvGrpSpPr>
        <p:grpSpPr>
          <a:xfrm>
            <a:off x="7924800" y="444811"/>
            <a:ext cx="10995513" cy="1167778"/>
            <a:chOff x="0" y="0"/>
            <a:chExt cx="1718767" cy="30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8767" cy="307563"/>
            </a:xfrm>
            <a:custGeom>
              <a:avLst/>
              <a:gdLst/>
              <a:ahLst/>
              <a:cxnLst/>
              <a:rect l="l" t="t" r="r" b="b"/>
              <a:pathLst>
                <a:path w="1718767" h="307563">
                  <a:moveTo>
                    <a:pt x="60503" y="0"/>
                  </a:moveTo>
                  <a:lnTo>
                    <a:pt x="1658264" y="0"/>
                  </a:lnTo>
                  <a:cubicBezTo>
                    <a:pt x="1674311" y="0"/>
                    <a:pt x="1689700" y="6374"/>
                    <a:pt x="1701046" y="17721"/>
                  </a:cubicBezTo>
                  <a:cubicBezTo>
                    <a:pt x="1712393" y="29067"/>
                    <a:pt x="1718767" y="44456"/>
                    <a:pt x="1718767" y="60503"/>
                  </a:cubicBezTo>
                  <a:lnTo>
                    <a:pt x="1718767" y="247060"/>
                  </a:lnTo>
                  <a:cubicBezTo>
                    <a:pt x="1718767" y="280475"/>
                    <a:pt x="1691679" y="307563"/>
                    <a:pt x="1658264" y="307563"/>
                  </a:cubicBezTo>
                  <a:lnTo>
                    <a:pt x="60503" y="307563"/>
                  </a:lnTo>
                  <a:cubicBezTo>
                    <a:pt x="44456" y="307563"/>
                    <a:pt x="29067" y="301189"/>
                    <a:pt x="17721" y="289842"/>
                  </a:cubicBezTo>
                  <a:cubicBezTo>
                    <a:pt x="6374" y="278496"/>
                    <a:pt x="0" y="263107"/>
                    <a:pt x="0" y="247060"/>
                  </a:cubicBezTo>
                  <a:lnTo>
                    <a:pt x="0" y="60503"/>
                  </a:lnTo>
                  <a:cubicBezTo>
                    <a:pt x="0" y="27088"/>
                    <a:pt x="27088" y="0"/>
                    <a:pt x="60503" y="0"/>
                  </a:cubicBezTo>
                  <a:close/>
                </a:path>
              </a:pathLst>
            </a:custGeom>
            <a:solidFill>
              <a:srgbClr val="5D7F4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02488" y="4270031"/>
            <a:ext cx="12933485" cy="4653613"/>
            <a:chOff x="0" y="0"/>
            <a:chExt cx="3406350" cy="4005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06350" cy="400511"/>
            </a:xfrm>
            <a:custGeom>
              <a:avLst/>
              <a:gdLst/>
              <a:ahLst/>
              <a:cxnLst/>
              <a:rect l="l" t="t" r="r" b="b"/>
              <a:pathLst>
                <a:path w="3406350" h="400511">
                  <a:moveTo>
                    <a:pt x="30528" y="0"/>
                  </a:moveTo>
                  <a:lnTo>
                    <a:pt x="3375821" y="0"/>
                  </a:lnTo>
                  <a:cubicBezTo>
                    <a:pt x="3383918" y="0"/>
                    <a:pt x="3391683" y="3216"/>
                    <a:pt x="3397408" y="8942"/>
                  </a:cubicBezTo>
                  <a:cubicBezTo>
                    <a:pt x="3403133" y="14667"/>
                    <a:pt x="3406350" y="22432"/>
                    <a:pt x="3406350" y="30528"/>
                  </a:cubicBezTo>
                  <a:lnTo>
                    <a:pt x="3406350" y="369982"/>
                  </a:lnTo>
                  <a:cubicBezTo>
                    <a:pt x="3406350" y="378079"/>
                    <a:pt x="3403133" y="385844"/>
                    <a:pt x="3397408" y="391569"/>
                  </a:cubicBezTo>
                  <a:cubicBezTo>
                    <a:pt x="3391683" y="397294"/>
                    <a:pt x="3383918" y="400511"/>
                    <a:pt x="3375821" y="400511"/>
                  </a:cubicBezTo>
                  <a:lnTo>
                    <a:pt x="30528" y="400511"/>
                  </a:lnTo>
                  <a:cubicBezTo>
                    <a:pt x="22432" y="400511"/>
                    <a:pt x="14667" y="397294"/>
                    <a:pt x="8942" y="391569"/>
                  </a:cubicBezTo>
                  <a:cubicBezTo>
                    <a:pt x="3216" y="385844"/>
                    <a:pt x="0" y="378079"/>
                    <a:pt x="0" y="369982"/>
                  </a:cubicBezTo>
                  <a:lnTo>
                    <a:pt x="0" y="30528"/>
                  </a:lnTo>
                  <a:cubicBezTo>
                    <a:pt x="0" y="22432"/>
                    <a:pt x="3216" y="14667"/>
                    <a:pt x="8942" y="8942"/>
                  </a:cubicBezTo>
                  <a:cubicBezTo>
                    <a:pt x="14667" y="3216"/>
                    <a:pt x="22432" y="0"/>
                    <a:pt x="30528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620095" y="4737454"/>
            <a:ext cx="10569660" cy="460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fr-FR" sz="3600" dirty="0">
                <a:solidFill>
                  <a:schemeClr val="tx1"/>
                </a:solidFill>
                <a:latin typeface="Helvetica 45 Light"/>
                <a:cs typeface="Helvetica 45 Light"/>
              </a:rPr>
              <a:t>Candidat(e) 1 : Sébastien Dupont</a:t>
            </a:r>
          </a:p>
          <a:p>
            <a:pPr algn="l"/>
            <a:endParaRPr lang="fr-FR" sz="3600" dirty="0">
              <a:solidFill>
                <a:schemeClr val="tx1"/>
              </a:solidFill>
              <a:latin typeface="Helvetica 45 Light"/>
              <a:cs typeface="Helvetica 45 Light"/>
            </a:endParaRPr>
          </a:p>
          <a:p>
            <a:pPr algn="l"/>
            <a:r>
              <a:rPr lang="fr-FR" sz="3600" dirty="0">
                <a:solidFill>
                  <a:schemeClr val="tx1"/>
                </a:solidFill>
                <a:latin typeface="Helvetica 45 Light"/>
                <a:cs typeface="Helvetica 45 Light"/>
              </a:rPr>
              <a:t>- Candidat(e) 2 : Sarah Durand</a:t>
            </a:r>
          </a:p>
          <a:p>
            <a:pPr algn="l"/>
            <a:endParaRPr lang="fr-FR" sz="3600" dirty="0">
              <a:solidFill>
                <a:schemeClr val="tx1"/>
              </a:solidFill>
              <a:latin typeface="Helvetica 45 Light"/>
              <a:cs typeface="Helvetica 45 Light"/>
            </a:endParaRPr>
          </a:p>
          <a:p>
            <a:pPr algn="l"/>
            <a:r>
              <a:rPr lang="fr-FR" sz="3600" dirty="0">
                <a:solidFill>
                  <a:schemeClr val="tx1"/>
                </a:solidFill>
                <a:latin typeface="Helvetica 45 Light"/>
                <a:cs typeface="Helvetica 45 Light"/>
              </a:rPr>
              <a:t>- Candidat(e) 3 : xxx</a:t>
            </a:r>
          </a:p>
          <a:p>
            <a:pPr algn="l"/>
            <a:endParaRPr lang="fr-FR" sz="3600" dirty="0">
              <a:solidFill>
                <a:schemeClr val="tx1"/>
              </a:solidFill>
              <a:latin typeface="Helvetica 45 Light"/>
              <a:cs typeface="Helvetica 45 Light"/>
            </a:endParaRPr>
          </a:p>
          <a:p>
            <a:pPr algn="l"/>
            <a:r>
              <a:rPr lang="fr-FR" sz="3600" dirty="0">
                <a:solidFill>
                  <a:schemeClr val="tx1"/>
                </a:solidFill>
                <a:latin typeface="Helvetica 45 Light"/>
                <a:cs typeface="Helvetica 45 Light"/>
              </a:rPr>
              <a:t>- Etc.</a:t>
            </a:r>
          </a:p>
          <a:p>
            <a:pPr algn="ctr">
              <a:lnSpc>
                <a:spcPct val="150000"/>
              </a:lnSpc>
            </a:pPr>
            <a:endParaRPr lang="fr-FR" sz="3600" dirty="0">
              <a:solidFill>
                <a:schemeClr val="tx1"/>
              </a:solidFill>
              <a:latin typeface="Helvetica 45 Light"/>
              <a:cs typeface="Helvetica 45 Light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802488" y="2457566"/>
            <a:ext cx="12933485" cy="1272421"/>
            <a:chOff x="0" y="0"/>
            <a:chExt cx="3406350" cy="277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06350" cy="277600"/>
            </a:xfrm>
            <a:custGeom>
              <a:avLst/>
              <a:gdLst/>
              <a:ahLst/>
              <a:cxnLst/>
              <a:rect l="l" t="t" r="r" b="b"/>
              <a:pathLst>
                <a:path w="3406350" h="277600">
                  <a:moveTo>
                    <a:pt x="30528" y="0"/>
                  </a:moveTo>
                  <a:lnTo>
                    <a:pt x="3375821" y="0"/>
                  </a:lnTo>
                  <a:cubicBezTo>
                    <a:pt x="3383918" y="0"/>
                    <a:pt x="3391683" y="3216"/>
                    <a:pt x="3397408" y="8942"/>
                  </a:cubicBezTo>
                  <a:cubicBezTo>
                    <a:pt x="3403133" y="14667"/>
                    <a:pt x="3406350" y="22432"/>
                    <a:pt x="3406350" y="30528"/>
                  </a:cubicBezTo>
                  <a:lnTo>
                    <a:pt x="3406350" y="247071"/>
                  </a:lnTo>
                  <a:cubicBezTo>
                    <a:pt x="3406350" y="255168"/>
                    <a:pt x="3403133" y="262933"/>
                    <a:pt x="3397408" y="268658"/>
                  </a:cubicBezTo>
                  <a:cubicBezTo>
                    <a:pt x="3391683" y="274383"/>
                    <a:pt x="3383918" y="277600"/>
                    <a:pt x="3375821" y="277600"/>
                  </a:cubicBezTo>
                  <a:lnTo>
                    <a:pt x="30528" y="277600"/>
                  </a:lnTo>
                  <a:cubicBezTo>
                    <a:pt x="22432" y="277600"/>
                    <a:pt x="14667" y="274383"/>
                    <a:pt x="8942" y="268658"/>
                  </a:cubicBezTo>
                  <a:cubicBezTo>
                    <a:pt x="3216" y="262933"/>
                    <a:pt x="0" y="255168"/>
                    <a:pt x="0" y="247071"/>
                  </a:cubicBezTo>
                  <a:lnTo>
                    <a:pt x="0" y="30528"/>
                  </a:lnTo>
                  <a:cubicBezTo>
                    <a:pt x="0" y="22432"/>
                    <a:pt x="3216" y="14667"/>
                    <a:pt x="8942" y="8942"/>
                  </a:cubicBezTo>
                  <a:cubicBezTo>
                    <a:pt x="14667" y="3216"/>
                    <a:pt x="22432" y="0"/>
                    <a:pt x="30528" y="0"/>
                  </a:cubicBezTo>
                  <a:close/>
                </a:path>
              </a:pathLst>
            </a:custGeom>
            <a:solidFill>
              <a:srgbClr val="2A537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336959" y="2420110"/>
            <a:ext cx="6943442" cy="6943415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C7A8D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-943005" y="5544444"/>
            <a:ext cx="3644144" cy="6551270"/>
          </a:xfrm>
          <a:custGeom>
            <a:avLst/>
            <a:gdLst/>
            <a:ahLst/>
            <a:cxnLst/>
            <a:rect l="l" t="t" r="r" b="b"/>
            <a:pathLst>
              <a:path w="3644144" h="6551270">
                <a:moveTo>
                  <a:pt x="3644144" y="0"/>
                </a:moveTo>
                <a:lnTo>
                  <a:pt x="0" y="0"/>
                </a:lnTo>
                <a:lnTo>
                  <a:pt x="0" y="6551271"/>
                </a:lnTo>
                <a:lnTo>
                  <a:pt x="3644144" y="6551271"/>
                </a:lnTo>
                <a:lnTo>
                  <a:pt x="3644144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>
            <a:off x="8269231" y="646726"/>
            <a:ext cx="9776313" cy="591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6"/>
              </a:lnSpc>
            </a:pPr>
            <a:r>
              <a:rPr lang="fr-FR" sz="3668" cap="all" dirty="0">
                <a:solidFill>
                  <a:srgbClr val="FFFFFF"/>
                </a:solidFill>
                <a:latin typeface="Maven Pro Regular"/>
              </a:rPr>
              <a:t>Élection du conseil d’administration</a:t>
            </a:r>
            <a:endParaRPr lang="en-US" sz="3668" cap="all" dirty="0">
              <a:solidFill>
                <a:srgbClr val="FFFFFF"/>
              </a:solidFill>
              <a:latin typeface="Maven Pro Regular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129034" y="2323306"/>
            <a:ext cx="10995513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>
                <a:solidFill>
                  <a:schemeClr val="bg1"/>
                </a:solidFill>
                <a:latin typeface="Helvetica 45 Light"/>
              </a:rPr>
              <a:t>Nombre de sièges à pourvoir : …</a:t>
            </a:r>
          </a:p>
          <a:p>
            <a:pPr marL="0" lvl="1" indent="0" algn="l">
              <a:lnSpc>
                <a:spcPts val="4180"/>
              </a:lnSpc>
              <a:spcBef>
                <a:spcPct val="0"/>
              </a:spcBef>
            </a:pPr>
            <a:r>
              <a:rPr lang="en-US" sz="3512" dirty="0">
                <a:solidFill>
                  <a:srgbClr val="FFFFFF"/>
                </a:solidFill>
                <a:latin typeface="Maven Pro Regular Bold"/>
              </a:rPr>
              <a:t>.</a:t>
            </a:r>
          </a:p>
        </p:txBody>
      </p:sp>
      <p:grpSp>
        <p:nvGrpSpPr>
          <p:cNvPr id="29" name="Group 27">
            <a:extLst>
              <a:ext uri="{FF2B5EF4-FFF2-40B4-BE49-F238E27FC236}">
                <a16:creationId xmlns:a16="http://schemas.microsoft.com/office/drawing/2014/main" id="{A9273E05-D5F2-9DBA-C312-8AC14F384466}"/>
              </a:ext>
            </a:extLst>
          </p:cNvPr>
          <p:cNvGrpSpPr>
            <a:grpSpLocks noChangeAspect="1"/>
          </p:cNvGrpSpPr>
          <p:nvPr/>
        </p:nvGrpSpPr>
        <p:grpSpPr>
          <a:xfrm>
            <a:off x="12547342" y="2619187"/>
            <a:ext cx="6545286" cy="6545260"/>
            <a:chOff x="0" y="0"/>
            <a:chExt cx="6350000" cy="6349975"/>
          </a:xfrm>
        </p:grpSpPr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5CBAED02-B743-DF0E-C883-90E9381FD98A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25046" r="-2504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28042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8888" b="-888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606174" y="-1791415"/>
            <a:ext cx="13888879" cy="13888879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47773" y="-1778509"/>
            <a:ext cx="13888879" cy="138888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63289" y="1729585"/>
            <a:ext cx="11497679" cy="4574036"/>
            <a:chOff x="0" y="0"/>
            <a:chExt cx="3028195" cy="12046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28195" cy="1204684"/>
            </a:xfrm>
            <a:custGeom>
              <a:avLst/>
              <a:gdLst/>
              <a:ahLst/>
              <a:cxnLst/>
              <a:rect l="l" t="t" r="r" b="b"/>
              <a:pathLst>
                <a:path w="3028195" h="1204684">
                  <a:moveTo>
                    <a:pt x="0" y="0"/>
                  </a:moveTo>
                  <a:lnTo>
                    <a:pt x="3028195" y="0"/>
                  </a:lnTo>
                  <a:lnTo>
                    <a:pt x="3028195" y="1204684"/>
                  </a:lnTo>
                  <a:lnTo>
                    <a:pt x="0" y="1204684"/>
                  </a:lnTo>
                  <a:lnTo>
                    <a:pt x="0" y="0"/>
                  </a:lnTo>
                </a:path>
              </a:pathLst>
            </a:custGeom>
            <a:solidFill>
              <a:srgbClr val="65C8D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7637601" y="1710535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" name="AutoShape 12"/>
          <p:cNvSpPr/>
          <p:nvPr/>
        </p:nvSpPr>
        <p:spPr>
          <a:xfrm>
            <a:off x="7637601" y="6322671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3" name="Group 13"/>
          <p:cNvGrpSpPr/>
          <p:nvPr/>
        </p:nvGrpSpPr>
        <p:grpSpPr>
          <a:xfrm>
            <a:off x="-1013752" y="-22431"/>
            <a:ext cx="10331861" cy="1033186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9BCED4">
                <a:alpha val="95686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730630" y="3360013"/>
            <a:ext cx="9233561" cy="1170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19"/>
              </a:lnSpc>
            </a:pPr>
            <a:r>
              <a:rPr lang="en-US" sz="6799" spc="625">
                <a:solidFill>
                  <a:srgbClr val="FFFFFF"/>
                </a:solidFill>
                <a:latin typeface="Roboto Bold"/>
              </a:rPr>
              <a:t>ET MAINTENANT!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62109" y="1208942"/>
            <a:ext cx="7869115" cy="786911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CBD57A">
                <a:alpha val="40784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955732" y="1729585"/>
            <a:ext cx="6681869" cy="6681869"/>
            <a:chOff x="0" y="0"/>
            <a:chExt cx="6355080" cy="63550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028700" y="1808330"/>
            <a:ext cx="6524404" cy="6524378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25046" r="-2504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7400" y="764647"/>
            <a:ext cx="14125331" cy="8757705"/>
          </a:xfrm>
          <a:custGeom>
            <a:avLst/>
            <a:gdLst/>
            <a:ahLst/>
            <a:cxnLst/>
            <a:rect l="l" t="t" r="r" b="b"/>
            <a:pathLst>
              <a:path w="14125331" h="8757705">
                <a:moveTo>
                  <a:pt x="0" y="0"/>
                </a:moveTo>
                <a:lnTo>
                  <a:pt x="14125332" y="0"/>
                </a:lnTo>
                <a:lnTo>
                  <a:pt x="14125332" y="8757706"/>
                </a:lnTo>
                <a:lnTo>
                  <a:pt x="0" y="875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3620443" y="7831269"/>
            <a:ext cx="11047114" cy="60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endParaRPr/>
          </a:p>
        </p:txBody>
      </p:sp>
      <p:pic>
        <p:nvPicPr>
          <p:cNvPr id="9" name="Image 8">
            <a:hlinkClick r:id="rId4"/>
            <a:extLst>
              <a:ext uri="{FF2B5EF4-FFF2-40B4-BE49-F238E27FC236}">
                <a16:creationId xmlns:a16="http://schemas.microsoft.com/office/drawing/2014/main" id="{73AE7E66-3C4E-0B03-4F50-47D560C4608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1409700"/>
            <a:ext cx="12420600" cy="69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03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1334" y="764647"/>
            <a:ext cx="14125331" cy="8757705"/>
          </a:xfrm>
          <a:custGeom>
            <a:avLst/>
            <a:gdLst/>
            <a:ahLst/>
            <a:cxnLst/>
            <a:rect l="l" t="t" r="r" b="b"/>
            <a:pathLst>
              <a:path w="14125331" h="8757705">
                <a:moveTo>
                  <a:pt x="0" y="0"/>
                </a:moveTo>
                <a:lnTo>
                  <a:pt x="14125332" y="0"/>
                </a:lnTo>
                <a:lnTo>
                  <a:pt x="14125332" y="8757706"/>
                </a:lnTo>
                <a:lnTo>
                  <a:pt x="0" y="875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3620443" y="1979005"/>
            <a:ext cx="11047114" cy="7341315"/>
            <a:chOff x="0" y="0"/>
            <a:chExt cx="14729486" cy="9788421"/>
          </a:xfrm>
        </p:grpSpPr>
        <p:sp>
          <p:nvSpPr>
            <p:cNvPr id="4" name="TextBox 4"/>
            <p:cNvSpPr txBox="1"/>
            <p:nvPr/>
          </p:nvSpPr>
          <p:spPr>
            <a:xfrm>
              <a:off x="0" y="1541765"/>
              <a:ext cx="14729486" cy="6990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9"/>
                </a:lnSpc>
              </a:pPr>
              <a:endParaRPr/>
            </a:p>
            <a:p>
              <a:pPr algn="ctr">
                <a:lnSpc>
                  <a:spcPts val="1540"/>
                </a:lnSpc>
              </a:pPr>
              <a:endParaRPr/>
            </a:p>
            <a:p>
              <a:pPr algn="ctr">
                <a:lnSpc>
                  <a:spcPts val="15298"/>
                </a:lnSpc>
              </a:pPr>
              <a:r>
                <a:rPr lang="en-US" sz="13907">
                  <a:solidFill>
                    <a:srgbClr val="0C0D0E"/>
                  </a:solidFill>
                  <a:latin typeface="Dosis Extra Bold"/>
                </a:rPr>
                <a:t>L'APEL </a:t>
              </a:r>
            </a:p>
            <a:p>
              <a:pPr algn="ctr">
                <a:lnSpc>
                  <a:spcPts val="7699"/>
                </a:lnSpc>
              </a:pPr>
              <a:r>
                <a:rPr lang="en-US" sz="6999">
                  <a:solidFill>
                    <a:srgbClr val="0C0D0E"/>
                  </a:solidFill>
                  <a:latin typeface="Dosis Extra Bold"/>
                </a:rPr>
                <a:t> Un mouvement national</a:t>
              </a:r>
            </a:p>
            <a:p>
              <a:pPr algn="ctr">
                <a:lnSpc>
                  <a:spcPts val="15298"/>
                </a:lnSpc>
              </a:pPr>
              <a:endParaRPr lang="en-US" sz="6999">
                <a:solidFill>
                  <a:srgbClr val="0C0D0E"/>
                </a:solidFill>
                <a:latin typeface="Dosis Extra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972259"/>
              <a:ext cx="14729486" cy="81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4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0513"/>
              <a:ext cx="14729486" cy="1106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8662506">
            <a:off x="12751804" y="5053576"/>
            <a:ext cx="5890924" cy="674779"/>
          </a:xfrm>
          <a:custGeom>
            <a:avLst/>
            <a:gdLst/>
            <a:ahLst/>
            <a:cxnLst/>
            <a:rect l="l" t="t" r="r" b="b"/>
            <a:pathLst>
              <a:path w="5890924" h="674779">
                <a:moveTo>
                  <a:pt x="0" y="0"/>
                </a:moveTo>
                <a:lnTo>
                  <a:pt x="5890925" y="0"/>
                </a:lnTo>
                <a:lnTo>
                  <a:pt x="5890925" y="674778"/>
                </a:lnTo>
                <a:lnTo>
                  <a:pt x="0" y="67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2952731" y="6641566"/>
            <a:ext cx="8782296" cy="2393176"/>
          </a:xfrm>
          <a:custGeom>
            <a:avLst/>
            <a:gdLst/>
            <a:ahLst/>
            <a:cxnLst/>
            <a:rect l="l" t="t" r="r" b="b"/>
            <a:pathLst>
              <a:path w="8782296" h="2393176">
                <a:moveTo>
                  <a:pt x="0" y="0"/>
                </a:moveTo>
                <a:lnTo>
                  <a:pt x="8782296" y="0"/>
                </a:lnTo>
                <a:lnTo>
                  <a:pt x="8782296" y="2393176"/>
                </a:lnTo>
                <a:lnTo>
                  <a:pt x="0" y="23931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15383">
            <a:off x="-6612055" y="8149299"/>
            <a:ext cx="16230600" cy="689800"/>
          </a:xfrm>
          <a:custGeom>
            <a:avLst/>
            <a:gdLst/>
            <a:ahLst/>
            <a:cxnLst/>
            <a:rect l="l" t="t" r="r" b="b"/>
            <a:pathLst>
              <a:path w="16230600" h="689800">
                <a:moveTo>
                  <a:pt x="0" y="0"/>
                </a:moveTo>
                <a:lnTo>
                  <a:pt x="16230600" y="0"/>
                </a:lnTo>
                <a:lnTo>
                  <a:pt x="16230600" y="689800"/>
                </a:lnTo>
                <a:lnTo>
                  <a:pt x="0" y="689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315383" flipV="1">
            <a:off x="9045759" y="7763353"/>
            <a:ext cx="16230600" cy="689801"/>
          </a:xfrm>
          <a:custGeom>
            <a:avLst/>
            <a:gdLst/>
            <a:ahLst/>
            <a:cxnLst/>
            <a:rect l="l" t="t" r="r" b="b"/>
            <a:pathLst>
              <a:path w="16230600" h="689801">
                <a:moveTo>
                  <a:pt x="0" y="689801"/>
                </a:moveTo>
                <a:lnTo>
                  <a:pt x="16230600" y="689801"/>
                </a:lnTo>
                <a:lnTo>
                  <a:pt x="16230600" y="0"/>
                </a:lnTo>
                <a:lnTo>
                  <a:pt x="0" y="0"/>
                </a:lnTo>
                <a:lnTo>
                  <a:pt x="0" y="689801"/>
                </a:lnTo>
                <a:close/>
              </a:path>
            </a:pathLst>
          </a:custGeom>
          <a:blipFill>
            <a:blip r:embed="rId2" cstate="print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 rot="-84616">
            <a:off x="1787090" y="363841"/>
            <a:ext cx="14971714" cy="10972800"/>
            <a:chOff x="0" y="0"/>
            <a:chExt cx="3943168" cy="28899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43167" cy="2889956"/>
            </a:xfrm>
            <a:custGeom>
              <a:avLst/>
              <a:gdLst/>
              <a:ahLst/>
              <a:cxnLst/>
              <a:rect l="l" t="t" r="r" b="b"/>
              <a:pathLst>
                <a:path w="3943167" h="2889956">
                  <a:moveTo>
                    <a:pt x="0" y="0"/>
                  </a:moveTo>
                  <a:lnTo>
                    <a:pt x="3943167" y="0"/>
                  </a:lnTo>
                  <a:lnTo>
                    <a:pt x="3943167" y="2889956"/>
                  </a:lnTo>
                  <a:lnTo>
                    <a:pt x="0" y="288995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rot="-84616">
            <a:off x="2351939" y="1832521"/>
            <a:ext cx="13588138" cy="0"/>
          </a:xfrm>
          <a:prstGeom prst="line">
            <a:avLst/>
          </a:prstGeom>
          <a:ln w="38100" cap="flat">
            <a:solidFill>
              <a:srgbClr val="53785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" name="AutoShape 8"/>
          <p:cNvSpPr/>
          <p:nvPr/>
        </p:nvSpPr>
        <p:spPr>
          <a:xfrm rot="5347566">
            <a:off x="5169680" y="1170775"/>
            <a:ext cx="1490573" cy="0"/>
          </a:xfrm>
          <a:prstGeom prst="line">
            <a:avLst/>
          </a:prstGeom>
          <a:ln w="38100" cap="flat">
            <a:solidFill>
              <a:srgbClr val="53785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 rot="-84616">
            <a:off x="2437395" y="5099169"/>
            <a:ext cx="13588138" cy="0"/>
          </a:xfrm>
          <a:prstGeom prst="line">
            <a:avLst/>
          </a:prstGeom>
          <a:ln w="38100" cap="flat">
            <a:solidFill>
              <a:srgbClr val="53785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 rot="-84616">
            <a:off x="6121943" y="749775"/>
            <a:ext cx="10319692" cy="75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3200">
                <a:solidFill>
                  <a:srgbClr val="537856"/>
                </a:solidFill>
                <a:latin typeface="Open Sans 1 Bold"/>
              </a:rPr>
              <a:t>LA SEULE ASSOCIATION DE PARENTS RECONNUE PAR L’ENSEIGNEMENT CATHOLIQUE</a:t>
            </a:r>
          </a:p>
        </p:txBody>
      </p:sp>
      <p:grpSp>
        <p:nvGrpSpPr>
          <p:cNvPr id="11" name="Group 11"/>
          <p:cNvGrpSpPr/>
          <p:nvPr/>
        </p:nvGrpSpPr>
        <p:grpSpPr>
          <a:xfrm rot="-103546">
            <a:off x="8893873" y="5446009"/>
            <a:ext cx="7237194" cy="6629073"/>
            <a:chOff x="0" y="0"/>
            <a:chExt cx="1906092" cy="17459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06092" cy="1745929"/>
            </a:xfrm>
            <a:custGeom>
              <a:avLst/>
              <a:gdLst/>
              <a:ahLst/>
              <a:cxnLst/>
              <a:rect l="l" t="t" r="r" b="b"/>
              <a:pathLst>
                <a:path w="1906092" h="1745929">
                  <a:moveTo>
                    <a:pt x="54557" y="0"/>
                  </a:moveTo>
                  <a:lnTo>
                    <a:pt x="1851536" y="0"/>
                  </a:lnTo>
                  <a:cubicBezTo>
                    <a:pt x="1881667" y="0"/>
                    <a:pt x="1906092" y="24426"/>
                    <a:pt x="1906092" y="54557"/>
                  </a:cubicBezTo>
                  <a:lnTo>
                    <a:pt x="1906092" y="1691372"/>
                  </a:lnTo>
                  <a:cubicBezTo>
                    <a:pt x="1906092" y="1721503"/>
                    <a:pt x="1881667" y="1745929"/>
                    <a:pt x="1851536" y="1745929"/>
                  </a:cubicBezTo>
                  <a:lnTo>
                    <a:pt x="54557" y="1745929"/>
                  </a:lnTo>
                  <a:cubicBezTo>
                    <a:pt x="24426" y="1745929"/>
                    <a:pt x="0" y="1721503"/>
                    <a:pt x="0" y="1691372"/>
                  </a:cubicBezTo>
                  <a:lnTo>
                    <a:pt x="0" y="54557"/>
                  </a:lnTo>
                  <a:cubicBezTo>
                    <a:pt x="0" y="24426"/>
                    <a:pt x="24426" y="0"/>
                    <a:pt x="54557" y="0"/>
                  </a:cubicBezTo>
                  <a:close/>
                </a:path>
              </a:pathLst>
            </a:custGeom>
            <a:solidFill>
              <a:srgbClr val="EAE4E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 rot="-84616">
            <a:off x="1854142" y="2584389"/>
            <a:ext cx="14671964" cy="2034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1"/>
              </a:lnSpc>
            </a:pPr>
            <a:r>
              <a:rPr lang="en-US" sz="8645">
                <a:solidFill>
                  <a:srgbClr val="537856"/>
                </a:solidFill>
                <a:latin typeface="Open Sans Extra Bold"/>
              </a:rPr>
              <a:t>PREMIÉRE ASSOCIATION DE PARENTS D'ÉLÉVES</a:t>
            </a:r>
          </a:p>
        </p:txBody>
      </p:sp>
      <p:sp>
        <p:nvSpPr>
          <p:cNvPr id="15" name="TextBox 15"/>
          <p:cNvSpPr txBox="1"/>
          <p:nvPr/>
        </p:nvSpPr>
        <p:spPr>
          <a:xfrm rot="-84616">
            <a:off x="2048109" y="6074264"/>
            <a:ext cx="7041147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2978" lvl="1" indent="-406489">
              <a:lnSpc>
                <a:spcPts val="4518"/>
              </a:lnSpc>
              <a:buFont typeface="Arial"/>
              <a:buChar char="•"/>
            </a:pPr>
            <a:r>
              <a:rPr lang="en-US" sz="3765" spc="112" dirty="0">
                <a:solidFill>
                  <a:srgbClr val="1B1B1B"/>
                </a:solidFill>
                <a:latin typeface="Open Sans 1"/>
              </a:rPr>
              <a:t>Plus de 991 000 </a:t>
            </a:r>
            <a:r>
              <a:rPr lang="en-US" sz="3765" spc="112" dirty="0" err="1">
                <a:solidFill>
                  <a:srgbClr val="1B1B1B"/>
                </a:solidFill>
                <a:latin typeface="Open Sans 1"/>
              </a:rPr>
              <a:t>adhérents</a:t>
            </a:r>
            <a:r>
              <a:rPr lang="en-US" sz="3765" spc="112" dirty="0">
                <a:solidFill>
                  <a:srgbClr val="1B1B1B"/>
                </a:solidFill>
                <a:latin typeface="Open Sans 1"/>
              </a:rPr>
              <a:t> </a:t>
            </a:r>
          </a:p>
          <a:p>
            <a:pPr marL="812978" lvl="1" indent="-406489">
              <a:lnSpc>
                <a:spcPts val="4518"/>
              </a:lnSpc>
              <a:buFont typeface="Arial"/>
              <a:buChar char="•"/>
            </a:pPr>
            <a:r>
              <a:rPr lang="en-US" sz="3765" spc="112" dirty="0">
                <a:solidFill>
                  <a:srgbClr val="1B1B1B"/>
                </a:solidFill>
                <a:latin typeface="Open Sans 1"/>
              </a:rPr>
              <a:t>12400 </a:t>
            </a:r>
            <a:r>
              <a:rPr lang="en-US" sz="3765" spc="112" dirty="0" err="1">
                <a:solidFill>
                  <a:srgbClr val="1B1B1B"/>
                </a:solidFill>
                <a:latin typeface="Open Sans 1"/>
              </a:rPr>
              <a:t>adhérents</a:t>
            </a:r>
            <a:r>
              <a:rPr lang="en-US" sz="3765" spc="112" dirty="0">
                <a:solidFill>
                  <a:srgbClr val="1B1B1B"/>
                </a:solidFill>
                <a:latin typeface="Open Sans 1"/>
              </a:rPr>
              <a:t> pour </a:t>
            </a:r>
            <a:r>
              <a:rPr lang="en-US" sz="3765" spc="112" dirty="0" err="1">
                <a:solidFill>
                  <a:srgbClr val="1B1B1B"/>
                </a:solidFill>
                <a:latin typeface="Open Sans 1"/>
              </a:rPr>
              <a:t>l’académie</a:t>
            </a:r>
            <a:r>
              <a:rPr lang="en-US" sz="3765" spc="112" dirty="0">
                <a:solidFill>
                  <a:srgbClr val="1B1B1B"/>
                </a:solidFill>
                <a:latin typeface="Open Sans 1"/>
              </a:rPr>
              <a:t> de Poitiers</a:t>
            </a:r>
          </a:p>
          <a:p>
            <a:pPr marL="812978" lvl="1" indent="-406489">
              <a:lnSpc>
                <a:spcPts val="4518"/>
              </a:lnSpc>
              <a:buFont typeface="Arial"/>
              <a:buChar char="•"/>
            </a:pPr>
            <a:r>
              <a:rPr lang="en-US" sz="3765" spc="112" dirty="0">
                <a:solidFill>
                  <a:srgbClr val="1B1B1B"/>
                </a:solidFill>
                <a:latin typeface="Open Sans 1"/>
              </a:rPr>
              <a:t>3427 </a:t>
            </a:r>
            <a:r>
              <a:rPr lang="en-US" sz="3765" spc="112" dirty="0" err="1">
                <a:solidFill>
                  <a:srgbClr val="1B1B1B"/>
                </a:solidFill>
                <a:latin typeface="Open Sans 1"/>
              </a:rPr>
              <a:t>adhérents</a:t>
            </a:r>
            <a:r>
              <a:rPr lang="en-US" sz="3765" spc="112" dirty="0">
                <a:solidFill>
                  <a:srgbClr val="1B1B1B"/>
                </a:solidFill>
                <a:latin typeface="Open Sans 1"/>
              </a:rPr>
              <a:t> en Charente</a:t>
            </a:r>
          </a:p>
          <a:p>
            <a:pPr>
              <a:lnSpc>
                <a:spcPts val="4518"/>
              </a:lnSpc>
            </a:pPr>
            <a:endParaRPr lang="en-US" sz="3765" spc="112" dirty="0">
              <a:solidFill>
                <a:srgbClr val="1B1B1B"/>
              </a:solidFill>
              <a:latin typeface="Open Sans 1"/>
            </a:endParaRPr>
          </a:p>
        </p:txBody>
      </p:sp>
      <p:grpSp>
        <p:nvGrpSpPr>
          <p:cNvPr id="16" name="Group 16"/>
          <p:cNvGrpSpPr/>
          <p:nvPr/>
        </p:nvGrpSpPr>
        <p:grpSpPr>
          <a:xfrm rot="-110552">
            <a:off x="9278222" y="5864673"/>
            <a:ext cx="6396459" cy="5722354"/>
            <a:chOff x="0" y="0"/>
            <a:chExt cx="1684664" cy="15071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84664" cy="1507122"/>
            </a:xfrm>
            <a:custGeom>
              <a:avLst/>
              <a:gdLst/>
              <a:ahLst/>
              <a:cxnLst/>
              <a:rect l="l" t="t" r="r" b="b"/>
              <a:pathLst>
                <a:path w="1684664" h="1507122">
                  <a:moveTo>
                    <a:pt x="61728" y="0"/>
                  </a:moveTo>
                  <a:lnTo>
                    <a:pt x="1622936" y="0"/>
                  </a:lnTo>
                  <a:cubicBezTo>
                    <a:pt x="1639308" y="0"/>
                    <a:pt x="1655008" y="6503"/>
                    <a:pt x="1666585" y="18080"/>
                  </a:cubicBezTo>
                  <a:cubicBezTo>
                    <a:pt x="1678161" y="29656"/>
                    <a:pt x="1684664" y="45356"/>
                    <a:pt x="1684664" y="61728"/>
                  </a:cubicBezTo>
                  <a:lnTo>
                    <a:pt x="1684664" y="1445394"/>
                  </a:lnTo>
                  <a:cubicBezTo>
                    <a:pt x="1684664" y="1461766"/>
                    <a:pt x="1678161" y="1477466"/>
                    <a:pt x="1666585" y="1489042"/>
                  </a:cubicBezTo>
                  <a:cubicBezTo>
                    <a:pt x="1655008" y="1500619"/>
                    <a:pt x="1639308" y="1507122"/>
                    <a:pt x="1622936" y="1507122"/>
                  </a:cubicBezTo>
                  <a:lnTo>
                    <a:pt x="61728" y="1507122"/>
                  </a:lnTo>
                  <a:cubicBezTo>
                    <a:pt x="27636" y="1507122"/>
                    <a:pt x="0" y="1479486"/>
                    <a:pt x="0" y="1445394"/>
                  </a:cubicBezTo>
                  <a:lnTo>
                    <a:pt x="0" y="61728"/>
                  </a:lnTo>
                  <a:cubicBezTo>
                    <a:pt x="0" y="27636"/>
                    <a:pt x="27636" y="0"/>
                    <a:pt x="6172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 rot="-119080">
            <a:off x="9351916" y="5760423"/>
            <a:ext cx="6165133" cy="466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0"/>
              </a:lnSpc>
            </a:pPr>
            <a:endParaRPr/>
          </a:p>
          <a:p>
            <a:pPr algn="ctr">
              <a:lnSpc>
                <a:spcPts val="3720"/>
              </a:lnSpc>
            </a:pPr>
            <a:r>
              <a:rPr lang="en-US" sz="3100" spc="93">
                <a:solidFill>
                  <a:srgbClr val="1B1B1B"/>
                </a:solidFill>
                <a:latin typeface="Open Sans 1 Bold Italics"/>
              </a:rPr>
              <a:t>Une structure fédérale avec des rôles distincts </a:t>
            </a:r>
          </a:p>
          <a:p>
            <a:pPr>
              <a:lnSpc>
                <a:spcPts val="3720"/>
              </a:lnSpc>
            </a:pPr>
            <a:endParaRPr lang="en-US" sz="3100" spc="93">
              <a:solidFill>
                <a:srgbClr val="1B1B1B"/>
              </a:solidFill>
              <a:latin typeface="Open Sans 1 Bold Italics"/>
            </a:endParaRPr>
          </a:p>
          <a:p>
            <a:pPr marL="669294" lvl="1" indent="-334647">
              <a:lnSpc>
                <a:spcPts val="3720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Apel d’établissement </a:t>
            </a:r>
          </a:p>
          <a:p>
            <a:pPr marL="669294" lvl="1" indent="-334647">
              <a:lnSpc>
                <a:spcPts val="3720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Apel départementale </a:t>
            </a:r>
          </a:p>
          <a:p>
            <a:pPr marL="669294" lvl="1" indent="-334647">
              <a:lnSpc>
                <a:spcPts val="3720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Apel académique </a:t>
            </a:r>
          </a:p>
          <a:p>
            <a:pPr marL="669294" lvl="1" indent="-334647">
              <a:lnSpc>
                <a:spcPts val="3720"/>
              </a:lnSpc>
              <a:buFont typeface="Arial"/>
              <a:buChar char="•"/>
            </a:pPr>
            <a:r>
              <a:rPr lang="en-US" sz="3100" spc="93">
                <a:solidFill>
                  <a:srgbClr val="1B1B1B"/>
                </a:solidFill>
                <a:latin typeface="Open Sans 1"/>
              </a:rPr>
              <a:t>Apel nationale</a:t>
            </a:r>
          </a:p>
          <a:p>
            <a:pPr>
              <a:lnSpc>
                <a:spcPts val="3720"/>
              </a:lnSpc>
            </a:pPr>
            <a:endParaRPr lang="en-US" sz="3100" spc="93">
              <a:solidFill>
                <a:srgbClr val="1B1B1B"/>
              </a:solidFill>
              <a:latin typeface="Open Sans 1"/>
            </a:endParaRPr>
          </a:p>
          <a:p>
            <a:pPr>
              <a:lnSpc>
                <a:spcPts val="3720"/>
              </a:lnSpc>
            </a:pPr>
            <a:endParaRPr lang="en-US" sz="3100" spc="93">
              <a:solidFill>
                <a:srgbClr val="1B1B1B"/>
              </a:solidFill>
              <a:latin typeface="Open Sans 1"/>
            </a:endParaRPr>
          </a:p>
        </p:txBody>
      </p:sp>
      <p:sp>
        <p:nvSpPr>
          <p:cNvPr id="20" name="TextBox 20"/>
          <p:cNvSpPr txBox="1"/>
          <p:nvPr/>
        </p:nvSpPr>
        <p:spPr>
          <a:xfrm rot="-84616">
            <a:off x="964658" y="1074452"/>
            <a:ext cx="5603871" cy="38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3200">
                <a:solidFill>
                  <a:srgbClr val="537856"/>
                </a:solidFill>
                <a:latin typeface="Open Sans 1 Bold"/>
              </a:rPr>
              <a:t>L'APEL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15383">
            <a:off x="-6612055" y="8149299"/>
            <a:ext cx="16230600" cy="689800"/>
          </a:xfrm>
          <a:custGeom>
            <a:avLst/>
            <a:gdLst/>
            <a:ahLst/>
            <a:cxnLst/>
            <a:rect l="l" t="t" r="r" b="b"/>
            <a:pathLst>
              <a:path w="16230600" h="689800">
                <a:moveTo>
                  <a:pt x="0" y="0"/>
                </a:moveTo>
                <a:lnTo>
                  <a:pt x="16230600" y="0"/>
                </a:lnTo>
                <a:lnTo>
                  <a:pt x="16230600" y="689800"/>
                </a:lnTo>
                <a:lnTo>
                  <a:pt x="0" y="689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5315383" flipV="1">
            <a:off x="9045759" y="7763353"/>
            <a:ext cx="16230600" cy="689801"/>
          </a:xfrm>
          <a:custGeom>
            <a:avLst/>
            <a:gdLst/>
            <a:ahLst/>
            <a:cxnLst/>
            <a:rect l="l" t="t" r="r" b="b"/>
            <a:pathLst>
              <a:path w="16230600" h="689801">
                <a:moveTo>
                  <a:pt x="0" y="689801"/>
                </a:moveTo>
                <a:lnTo>
                  <a:pt x="16230600" y="689801"/>
                </a:lnTo>
                <a:lnTo>
                  <a:pt x="16230600" y="0"/>
                </a:lnTo>
                <a:lnTo>
                  <a:pt x="0" y="0"/>
                </a:lnTo>
                <a:lnTo>
                  <a:pt x="0" y="689801"/>
                </a:lnTo>
                <a:close/>
              </a:path>
            </a:pathLst>
          </a:custGeom>
          <a:blipFill>
            <a:blip r:embed="rId2" cstate="print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 rot="-84616">
            <a:off x="1787090" y="363841"/>
            <a:ext cx="14971714" cy="10972800"/>
            <a:chOff x="0" y="0"/>
            <a:chExt cx="3943168" cy="28899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43167" cy="2889956"/>
            </a:xfrm>
            <a:custGeom>
              <a:avLst/>
              <a:gdLst/>
              <a:ahLst/>
              <a:cxnLst/>
              <a:rect l="l" t="t" r="r" b="b"/>
              <a:pathLst>
                <a:path w="3943167" h="2889956">
                  <a:moveTo>
                    <a:pt x="0" y="0"/>
                  </a:moveTo>
                  <a:lnTo>
                    <a:pt x="3943167" y="0"/>
                  </a:lnTo>
                  <a:lnTo>
                    <a:pt x="3943167" y="2889956"/>
                  </a:lnTo>
                  <a:lnTo>
                    <a:pt x="0" y="288995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rot="-84616">
            <a:off x="2351939" y="1832521"/>
            <a:ext cx="13588138" cy="0"/>
          </a:xfrm>
          <a:prstGeom prst="line">
            <a:avLst/>
          </a:prstGeom>
          <a:ln w="38100" cap="flat">
            <a:solidFill>
              <a:srgbClr val="53785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" name="AutoShape 8"/>
          <p:cNvSpPr/>
          <p:nvPr/>
        </p:nvSpPr>
        <p:spPr>
          <a:xfrm rot="5347566">
            <a:off x="5169680" y="1170775"/>
            <a:ext cx="1490573" cy="0"/>
          </a:xfrm>
          <a:prstGeom prst="line">
            <a:avLst/>
          </a:prstGeom>
          <a:ln w="38100" cap="flat">
            <a:solidFill>
              <a:srgbClr val="53785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 flipV="1">
            <a:off x="2644755" y="3284331"/>
            <a:ext cx="13584022" cy="334422"/>
          </a:xfrm>
          <a:prstGeom prst="line">
            <a:avLst/>
          </a:prstGeom>
          <a:ln w="38100" cap="flat">
            <a:solidFill>
              <a:srgbClr val="53785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 rot="-84616">
            <a:off x="6121943" y="930750"/>
            <a:ext cx="10319692" cy="38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3200">
                <a:solidFill>
                  <a:srgbClr val="537856"/>
                </a:solidFill>
                <a:latin typeface="Open Sans 1 Bold"/>
              </a:rPr>
              <a:t>ACCUEILLIR ET REPRÉSENTER TOUS LES PARENTS</a:t>
            </a:r>
          </a:p>
        </p:txBody>
      </p:sp>
      <p:grpSp>
        <p:nvGrpSpPr>
          <p:cNvPr id="11" name="Group 11"/>
          <p:cNvGrpSpPr/>
          <p:nvPr/>
        </p:nvGrpSpPr>
        <p:grpSpPr>
          <a:xfrm rot="-103546">
            <a:off x="2723053" y="4342494"/>
            <a:ext cx="13391394" cy="7825529"/>
            <a:chOff x="0" y="0"/>
            <a:chExt cx="3526951" cy="20610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26951" cy="2061045"/>
            </a:xfrm>
            <a:custGeom>
              <a:avLst/>
              <a:gdLst/>
              <a:ahLst/>
              <a:cxnLst/>
              <a:rect l="l" t="t" r="r" b="b"/>
              <a:pathLst>
                <a:path w="3526951" h="2061045">
                  <a:moveTo>
                    <a:pt x="29484" y="0"/>
                  </a:moveTo>
                  <a:lnTo>
                    <a:pt x="3497467" y="0"/>
                  </a:lnTo>
                  <a:cubicBezTo>
                    <a:pt x="3513751" y="0"/>
                    <a:pt x="3526951" y="13201"/>
                    <a:pt x="3526951" y="29484"/>
                  </a:cubicBezTo>
                  <a:lnTo>
                    <a:pt x="3526951" y="2031560"/>
                  </a:lnTo>
                  <a:cubicBezTo>
                    <a:pt x="3526951" y="2047844"/>
                    <a:pt x="3513751" y="2061045"/>
                    <a:pt x="3497467" y="2061045"/>
                  </a:cubicBezTo>
                  <a:lnTo>
                    <a:pt x="29484" y="2061045"/>
                  </a:lnTo>
                  <a:cubicBezTo>
                    <a:pt x="13201" y="2061045"/>
                    <a:pt x="0" y="2047844"/>
                    <a:pt x="0" y="2031560"/>
                  </a:cubicBezTo>
                  <a:lnTo>
                    <a:pt x="0" y="29484"/>
                  </a:lnTo>
                  <a:cubicBezTo>
                    <a:pt x="0" y="13201"/>
                    <a:pt x="13201" y="0"/>
                    <a:pt x="29484" y="0"/>
                  </a:cubicBezTo>
                  <a:close/>
                </a:path>
              </a:pathLst>
            </a:custGeom>
            <a:solidFill>
              <a:srgbClr val="EAE4E4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 rot="-84616">
            <a:off x="1811439" y="2380157"/>
            <a:ext cx="14671964" cy="70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1"/>
              </a:lnSpc>
            </a:pPr>
            <a:r>
              <a:rPr lang="en-US" sz="5746">
                <a:solidFill>
                  <a:srgbClr val="537856"/>
                </a:solidFill>
                <a:latin typeface="Open Sans Extra Bold"/>
              </a:rPr>
              <a:t>PROJET DU MOUVEMENT DES APEL </a:t>
            </a:r>
          </a:p>
        </p:txBody>
      </p:sp>
      <p:grpSp>
        <p:nvGrpSpPr>
          <p:cNvPr id="15" name="Group 15"/>
          <p:cNvGrpSpPr/>
          <p:nvPr/>
        </p:nvGrpSpPr>
        <p:grpSpPr>
          <a:xfrm rot="-110552">
            <a:off x="3156876" y="4811344"/>
            <a:ext cx="12500866" cy="6874118"/>
            <a:chOff x="0" y="0"/>
            <a:chExt cx="3292409" cy="1810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92409" cy="1810467"/>
            </a:xfrm>
            <a:custGeom>
              <a:avLst/>
              <a:gdLst/>
              <a:ahLst/>
              <a:cxnLst/>
              <a:rect l="l" t="t" r="r" b="b"/>
              <a:pathLst>
                <a:path w="3292409" h="1810467">
                  <a:moveTo>
                    <a:pt x="31585" y="0"/>
                  </a:moveTo>
                  <a:lnTo>
                    <a:pt x="3260824" y="0"/>
                  </a:lnTo>
                  <a:cubicBezTo>
                    <a:pt x="3269201" y="0"/>
                    <a:pt x="3277235" y="3328"/>
                    <a:pt x="3283158" y="9251"/>
                  </a:cubicBezTo>
                  <a:cubicBezTo>
                    <a:pt x="3289081" y="15174"/>
                    <a:pt x="3292409" y="23208"/>
                    <a:pt x="3292409" y="31585"/>
                  </a:cubicBezTo>
                  <a:lnTo>
                    <a:pt x="3292409" y="1778882"/>
                  </a:lnTo>
                  <a:cubicBezTo>
                    <a:pt x="3292409" y="1787259"/>
                    <a:pt x="3289081" y="1795293"/>
                    <a:pt x="3283158" y="1801216"/>
                  </a:cubicBezTo>
                  <a:cubicBezTo>
                    <a:pt x="3277235" y="1807140"/>
                    <a:pt x="3269201" y="1810467"/>
                    <a:pt x="3260824" y="1810467"/>
                  </a:cubicBezTo>
                  <a:lnTo>
                    <a:pt x="31585" y="1810467"/>
                  </a:lnTo>
                  <a:cubicBezTo>
                    <a:pt x="23208" y="1810467"/>
                    <a:pt x="15174" y="1807140"/>
                    <a:pt x="9251" y="1801216"/>
                  </a:cubicBezTo>
                  <a:cubicBezTo>
                    <a:pt x="3328" y="1795293"/>
                    <a:pt x="0" y="1787259"/>
                    <a:pt x="0" y="1778882"/>
                  </a:cubicBezTo>
                  <a:lnTo>
                    <a:pt x="0" y="31585"/>
                  </a:lnTo>
                  <a:cubicBezTo>
                    <a:pt x="0" y="23208"/>
                    <a:pt x="3328" y="15174"/>
                    <a:pt x="9251" y="9251"/>
                  </a:cubicBezTo>
                  <a:cubicBezTo>
                    <a:pt x="15174" y="3328"/>
                    <a:pt x="23208" y="0"/>
                    <a:pt x="3158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 rot="-84616">
            <a:off x="964658" y="1074452"/>
            <a:ext cx="5603871" cy="38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3200">
                <a:solidFill>
                  <a:srgbClr val="537856"/>
                </a:solidFill>
                <a:latin typeface="Open Sans 1 Bold"/>
              </a:rPr>
              <a:t>L'APEL</a:t>
            </a:r>
          </a:p>
        </p:txBody>
      </p:sp>
      <p:sp>
        <p:nvSpPr>
          <p:cNvPr id="19" name="TextBox 19"/>
          <p:cNvSpPr txBox="1"/>
          <p:nvPr/>
        </p:nvSpPr>
        <p:spPr>
          <a:xfrm rot="-110643">
            <a:off x="3568137" y="4800623"/>
            <a:ext cx="11733600" cy="519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6"/>
              </a:lnSpc>
            </a:pPr>
            <a:r>
              <a:rPr lang="en-US" sz="3986" spc="119">
                <a:solidFill>
                  <a:srgbClr val="1B1B1B"/>
                </a:solidFill>
                <a:latin typeface="Open Sans 1"/>
              </a:rPr>
              <a:t>« Le mouvement des Apel représente les familles qui, dans la diversité de leurs identités sociales, culturelles, politiques, philosophiques ou religieuses, ont librement choisi de confier leurs enfants à un établissement catholique d’enseignement. 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65C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370832" y="-16091869"/>
            <a:ext cx="21029664" cy="210295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5326" r="-2476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Freeform 4"/>
          <p:cNvSpPr/>
          <p:nvPr/>
        </p:nvSpPr>
        <p:spPr>
          <a:xfrm>
            <a:off x="1356969" y="-12567843"/>
            <a:ext cx="15790814" cy="15790814"/>
          </a:xfrm>
          <a:custGeom>
            <a:avLst/>
            <a:gdLst/>
            <a:ahLst/>
            <a:cxnLst/>
            <a:rect l="l" t="t" r="r" b="b"/>
            <a:pathLst>
              <a:path w="15790814" h="15790814">
                <a:moveTo>
                  <a:pt x="0" y="0"/>
                </a:moveTo>
                <a:lnTo>
                  <a:pt x="15790814" y="0"/>
                </a:lnTo>
                <a:lnTo>
                  <a:pt x="15790814" y="15790814"/>
                </a:lnTo>
                <a:lnTo>
                  <a:pt x="0" y="1579081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7594836" y="2485810"/>
            <a:ext cx="3325805" cy="3325805"/>
          </a:xfrm>
          <a:custGeom>
            <a:avLst/>
            <a:gdLst/>
            <a:ahLst/>
            <a:cxnLst/>
            <a:rect l="l" t="t" r="r" b="b"/>
            <a:pathLst>
              <a:path w="3325805" h="3325805">
                <a:moveTo>
                  <a:pt x="0" y="0"/>
                </a:moveTo>
                <a:lnTo>
                  <a:pt x="3325805" y="0"/>
                </a:lnTo>
                <a:lnTo>
                  <a:pt x="3325805" y="3325804"/>
                </a:lnTo>
                <a:lnTo>
                  <a:pt x="0" y="332580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735076" y="2631418"/>
            <a:ext cx="3034599" cy="303458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 cstate="print"/>
              <a:stretch>
                <a:fillRect l="-13140" t="-34234" r="-16224" b="-3834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05643" y="-30862"/>
            <a:ext cx="10457502" cy="201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73"/>
              </a:lnSpc>
              <a:spcBef>
                <a:spcPct val="0"/>
              </a:spcBef>
            </a:pPr>
            <a:r>
              <a:rPr lang="en-US" sz="6116" u="none" strike="noStrike">
                <a:solidFill>
                  <a:srgbClr val="000000"/>
                </a:solidFill>
                <a:latin typeface="Hind Guntur Bold"/>
              </a:rPr>
              <a:t>LA PERMANENTE ACADÉMIQUE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562" y="5065398"/>
            <a:ext cx="519894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 Bold"/>
              </a:rPr>
              <a:t>Secretariat  joignable 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51207" y="6553957"/>
            <a:ext cx="4221706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 Bold"/>
              </a:rPr>
              <a:t>Céline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 Bold"/>
              </a:rPr>
              <a:t> Brunel-Pratt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07028" y="5011377"/>
            <a:ext cx="773431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 Bold"/>
              </a:rPr>
              <a:t>apel.academie.poitiers@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 Bold"/>
              </a:rPr>
              <a:t>gmail.com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5843" y="5322255"/>
            <a:ext cx="7374611" cy="458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endParaRPr/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Lundi, mardi et jeudi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 De 8h30 à 16h30</a:t>
            </a:r>
          </a:p>
          <a:p>
            <a:pPr>
              <a:lnSpc>
                <a:spcPts val="1120"/>
              </a:lnSpc>
            </a:pPr>
            <a:endParaRPr lang="en-US" sz="3399">
              <a:solidFill>
                <a:srgbClr val="FFFFFF"/>
              </a:solidFill>
              <a:latin typeface="Open Sauce"/>
            </a:endParaR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Vendredi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 De 8h00 à 16h00</a:t>
            </a:r>
          </a:p>
          <a:p>
            <a:pPr>
              <a:lnSpc>
                <a:spcPts val="1120"/>
              </a:lnSpc>
            </a:pPr>
            <a:endParaRPr lang="en-US" sz="3399">
              <a:solidFill>
                <a:srgbClr val="FFFFFF"/>
              </a:solidFill>
              <a:latin typeface="Open Sauce"/>
            </a:endParaRPr>
          </a:p>
          <a:p>
            <a:pPr>
              <a:lnSpc>
                <a:spcPts val="839"/>
              </a:lnSpc>
            </a:pPr>
            <a:endParaRPr lang="en-US" sz="3399">
              <a:solidFill>
                <a:srgbClr val="FFFFFF"/>
              </a:solidFill>
              <a:latin typeface="Open Sauce"/>
            </a:endParaR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Fermé le mercredi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030128" y="7423705"/>
            <a:ext cx="4142785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Permanente depuis le 11 avril 2023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u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933167" y="6569713"/>
            <a:ext cx="3641016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05.49.60.63.71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uce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uce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7562" y="6077543"/>
            <a:ext cx="541052" cy="543089"/>
          </a:xfrm>
          <a:custGeom>
            <a:avLst/>
            <a:gdLst/>
            <a:ahLst/>
            <a:cxnLst/>
            <a:rect l="l" t="t" r="r" b="b"/>
            <a:pathLst>
              <a:path w="541052" h="543089">
                <a:moveTo>
                  <a:pt x="0" y="0"/>
                </a:moveTo>
                <a:lnTo>
                  <a:pt x="541052" y="0"/>
                </a:lnTo>
                <a:lnTo>
                  <a:pt x="541052" y="543089"/>
                </a:lnTo>
                <a:lnTo>
                  <a:pt x="0" y="54308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49125" y="6191842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7" y="0"/>
                </a:lnTo>
                <a:lnTo>
                  <a:pt x="417927" y="314491"/>
                </a:lnTo>
                <a:lnTo>
                  <a:pt x="0" y="31449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549125" y="8832862"/>
            <a:ext cx="541052" cy="543089"/>
          </a:xfrm>
          <a:custGeom>
            <a:avLst/>
            <a:gdLst/>
            <a:ahLst/>
            <a:cxnLst/>
            <a:rect l="l" t="t" r="r" b="b"/>
            <a:pathLst>
              <a:path w="541052" h="543089">
                <a:moveTo>
                  <a:pt x="0" y="0"/>
                </a:moveTo>
                <a:lnTo>
                  <a:pt x="541052" y="0"/>
                </a:lnTo>
                <a:lnTo>
                  <a:pt x="541052" y="543089"/>
                </a:lnTo>
                <a:lnTo>
                  <a:pt x="0" y="54308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610687" y="8923998"/>
            <a:ext cx="479490" cy="360816"/>
          </a:xfrm>
          <a:custGeom>
            <a:avLst/>
            <a:gdLst/>
            <a:ahLst/>
            <a:cxnLst/>
            <a:rect l="l" t="t" r="r" b="b"/>
            <a:pathLst>
              <a:path w="479490" h="360816">
                <a:moveTo>
                  <a:pt x="0" y="0"/>
                </a:moveTo>
                <a:lnTo>
                  <a:pt x="479490" y="0"/>
                </a:lnTo>
                <a:lnTo>
                  <a:pt x="479490" y="360816"/>
                </a:lnTo>
                <a:lnTo>
                  <a:pt x="0" y="36081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487562" y="7376081"/>
            <a:ext cx="541052" cy="543089"/>
          </a:xfrm>
          <a:custGeom>
            <a:avLst/>
            <a:gdLst/>
            <a:ahLst/>
            <a:cxnLst/>
            <a:rect l="l" t="t" r="r" b="b"/>
            <a:pathLst>
              <a:path w="541052" h="543089">
                <a:moveTo>
                  <a:pt x="0" y="0"/>
                </a:moveTo>
                <a:lnTo>
                  <a:pt x="541052" y="0"/>
                </a:lnTo>
                <a:lnTo>
                  <a:pt x="541052" y="543089"/>
                </a:lnTo>
                <a:lnTo>
                  <a:pt x="0" y="54308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610772" y="7490380"/>
            <a:ext cx="417928" cy="314490"/>
          </a:xfrm>
          <a:custGeom>
            <a:avLst/>
            <a:gdLst/>
            <a:ahLst/>
            <a:cxnLst/>
            <a:rect l="l" t="t" r="r" b="b"/>
            <a:pathLst>
              <a:path w="417928" h="314490">
                <a:moveTo>
                  <a:pt x="0" y="0"/>
                </a:moveTo>
                <a:lnTo>
                  <a:pt x="417928" y="0"/>
                </a:lnTo>
                <a:lnTo>
                  <a:pt x="417928" y="314491"/>
                </a:lnTo>
                <a:lnTo>
                  <a:pt x="0" y="31449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12933167" y="710889"/>
            <a:ext cx="3325805" cy="3325805"/>
          </a:xfrm>
          <a:custGeom>
            <a:avLst/>
            <a:gdLst/>
            <a:ahLst/>
            <a:cxnLst/>
            <a:rect l="l" t="t" r="r" b="b"/>
            <a:pathLst>
              <a:path w="3325805" h="3325805">
                <a:moveTo>
                  <a:pt x="0" y="0"/>
                </a:moveTo>
                <a:lnTo>
                  <a:pt x="3325805" y="0"/>
                </a:lnTo>
                <a:lnTo>
                  <a:pt x="3325805" y="3325805"/>
                </a:lnTo>
                <a:lnTo>
                  <a:pt x="0" y="332580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3108577" y="886305"/>
            <a:ext cx="2974985" cy="2974973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 cstate="print"/>
              <a:stretch>
                <a:fillRect l="-16666" r="-1666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17343" y="822907"/>
            <a:ext cx="3325805" cy="3325805"/>
          </a:xfrm>
          <a:custGeom>
            <a:avLst/>
            <a:gdLst/>
            <a:ahLst/>
            <a:cxnLst/>
            <a:rect l="l" t="t" r="r" b="b"/>
            <a:pathLst>
              <a:path w="3325805" h="3325805">
                <a:moveTo>
                  <a:pt x="0" y="0"/>
                </a:moveTo>
                <a:lnTo>
                  <a:pt x="3325805" y="0"/>
                </a:lnTo>
                <a:lnTo>
                  <a:pt x="3325805" y="3325805"/>
                </a:lnTo>
                <a:lnTo>
                  <a:pt x="0" y="332580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758726" y="993667"/>
            <a:ext cx="3043039" cy="3043027"/>
            <a:chOff x="0" y="0"/>
            <a:chExt cx="6350000" cy="63499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 cstate="print"/>
              <a:stretch>
                <a:fillRect l="-16666" r="-1666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830</Words>
  <Application>Microsoft Office PowerPoint</Application>
  <PresentationFormat>Personnalisé</PresentationFormat>
  <Paragraphs>270</Paragraphs>
  <Slides>44</Slides>
  <Notes>0</Notes>
  <HiddenSlides>1</HiddenSlides>
  <MMClips>1</MMClips>
  <ScaleCrop>false</ScaleCrop>
  <HeadingPairs>
    <vt:vector size="6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66" baseType="lpstr">
      <vt:lpstr>Open Sans Extra Bold</vt:lpstr>
      <vt:lpstr>Poppins</vt:lpstr>
      <vt:lpstr>Open Sans 1</vt:lpstr>
      <vt:lpstr>Open Sans 1 Bold Italics</vt:lpstr>
      <vt:lpstr>Maven Pro</vt:lpstr>
      <vt:lpstr>Open Sauce</vt:lpstr>
      <vt:lpstr>Hind Guntur Bold</vt:lpstr>
      <vt:lpstr>Arial</vt:lpstr>
      <vt:lpstr>Helvetica 45 Light</vt:lpstr>
      <vt:lpstr>Canva Sans Bold</vt:lpstr>
      <vt:lpstr>Montserrat Light Bold</vt:lpstr>
      <vt:lpstr>Public Sans 1 Bold</vt:lpstr>
      <vt:lpstr>Open Sans 1 Bold</vt:lpstr>
      <vt:lpstr>Roboto Bold</vt:lpstr>
      <vt:lpstr>Calibri</vt:lpstr>
      <vt:lpstr>Roboto</vt:lpstr>
      <vt:lpstr>Maven Pro Regular</vt:lpstr>
      <vt:lpstr>Open Sauce Bold</vt:lpstr>
      <vt:lpstr>Maven Pro Regular Bold</vt:lpstr>
      <vt:lpstr>Dosis Ultra-Bold</vt:lpstr>
      <vt:lpstr>Dosis Extra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 16</dc:title>
  <dc:creator>Apel aca Poitiers</dc:creator>
  <cp:lastModifiedBy>Elise Pinto</cp:lastModifiedBy>
  <cp:revision>8</cp:revision>
  <dcterms:created xsi:type="dcterms:W3CDTF">2006-08-16T00:00:00Z</dcterms:created>
  <dcterms:modified xsi:type="dcterms:W3CDTF">2023-09-06T08:49:08Z</dcterms:modified>
  <dc:identifier>DAFm_1cqhEY</dc:identifier>
</cp:coreProperties>
</file>